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64" r:id="rId2"/>
    <p:sldId id="465" r:id="rId3"/>
    <p:sldId id="466" r:id="rId4"/>
    <p:sldId id="469" r:id="rId5"/>
    <p:sldId id="467" r:id="rId6"/>
    <p:sldId id="468" r:id="rId7"/>
    <p:sldId id="470" r:id="rId8"/>
    <p:sldId id="471" r:id="rId9"/>
    <p:sldId id="472" r:id="rId10"/>
    <p:sldId id="473" r:id="rId11"/>
    <p:sldId id="474" r:id="rId12"/>
    <p:sldId id="475" r:id="rId13"/>
    <p:sldId id="476" r:id="rId14"/>
    <p:sldId id="477" r:id="rId15"/>
    <p:sldId id="478" r:id="rId16"/>
    <p:sldId id="480" r:id="rId17"/>
    <p:sldId id="479" r:id="rId18"/>
    <p:sldId id="481" r:id="rId19"/>
    <p:sldId id="482" r:id="rId20"/>
    <p:sldId id="483" r:id="rId21"/>
    <p:sldId id="484" r:id="rId22"/>
    <p:sldId id="485" r:id="rId23"/>
    <p:sldId id="486" r:id="rId24"/>
    <p:sldId id="487" r:id="rId25"/>
    <p:sldId id="488" r:id="rId26"/>
    <p:sldId id="489" r:id="rId27"/>
    <p:sldId id="490" r:id="rId28"/>
    <p:sldId id="491" r:id="rId29"/>
    <p:sldId id="492" r:id="rId30"/>
    <p:sldId id="493" r:id="rId31"/>
    <p:sldId id="494" r:id="rId32"/>
    <p:sldId id="495" r:id="rId33"/>
    <p:sldId id="496" r:id="rId34"/>
    <p:sldId id="49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D014B58-F22B-D331-53F9-F2C3EF1981D1}"/>
              </a:ext>
            </a:extLst>
          </p:cNvPr>
          <p:cNvSpPr>
            <a:spLocks noGrp="1"/>
          </p:cNvSpPr>
          <p:nvPr>
            <p:ph type="dt" sz="half" idx="10"/>
          </p:nvPr>
        </p:nvSpPr>
        <p:spPr/>
        <p:txBody>
          <a:bodyPr/>
          <a:lstStyle>
            <a:lvl1pPr>
              <a:defRPr/>
            </a:lvl1pPr>
          </a:lstStyle>
          <a:p>
            <a:pPr>
              <a:defRPr/>
            </a:pPr>
            <a:fld id="{C92F7875-190C-49BC-8581-3E7EDDF0BCC1}" type="datetimeFigureOut">
              <a:rPr lang="en-US"/>
              <a:pPr>
                <a:defRPr/>
              </a:pPr>
              <a:t>3/29/2025</a:t>
            </a:fld>
            <a:endParaRPr lang="en-US"/>
          </a:p>
        </p:txBody>
      </p:sp>
      <p:sp>
        <p:nvSpPr>
          <p:cNvPr id="5" name="Footer Placeholder 4">
            <a:extLst>
              <a:ext uri="{FF2B5EF4-FFF2-40B4-BE49-F238E27FC236}">
                <a16:creationId xmlns:a16="http://schemas.microsoft.com/office/drawing/2014/main" id="{07C09029-C2E3-6CA9-DDE8-5B53B09A0C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2566170-C48A-B8C0-B0B3-0C0FC658E12D}"/>
              </a:ext>
            </a:extLst>
          </p:cNvPr>
          <p:cNvSpPr>
            <a:spLocks noGrp="1"/>
          </p:cNvSpPr>
          <p:nvPr>
            <p:ph type="sldNum" sz="quarter" idx="12"/>
          </p:nvPr>
        </p:nvSpPr>
        <p:spPr/>
        <p:txBody>
          <a:bodyPr/>
          <a:lstStyle>
            <a:lvl1pPr>
              <a:defRPr/>
            </a:lvl1pPr>
          </a:lstStyle>
          <a:p>
            <a:fld id="{FB2C9E5F-F3E3-42BE-9398-099F75F16275}" type="slidenum">
              <a:rPr lang="en-US" altLang="en-US"/>
              <a:pPr/>
              <a:t>‹#›</a:t>
            </a:fld>
            <a:endParaRPr lang="en-US" altLang="en-US"/>
          </a:p>
        </p:txBody>
      </p:sp>
    </p:spTree>
    <p:extLst>
      <p:ext uri="{BB962C8B-B14F-4D97-AF65-F5344CB8AC3E}">
        <p14:creationId xmlns:p14="http://schemas.microsoft.com/office/powerpoint/2010/main" val="263021264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1C00FC-CC86-44C9-DA55-22DF2B0B610E}"/>
              </a:ext>
            </a:extLst>
          </p:cNvPr>
          <p:cNvSpPr>
            <a:spLocks noGrp="1"/>
          </p:cNvSpPr>
          <p:nvPr>
            <p:ph type="dt" sz="half" idx="10"/>
          </p:nvPr>
        </p:nvSpPr>
        <p:spPr/>
        <p:txBody>
          <a:bodyPr/>
          <a:lstStyle>
            <a:lvl1pPr>
              <a:defRPr/>
            </a:lvl1pPr>
          </a:lstStyle>
          <a:p>
            <a:pPr>
              <a:defRPr/>
            </a:pPr>
            <a:fld id="{36FCE148-312E-4031-AB59-62A2DF0EE124}" type="datetimeFigureOut">
              <a:rPr lang="en-US"/>
              <a:pPr>
                <a:defRPr/>
              </a:pPr>
              <a:t>3/29/2025</a:t>
            </a:fld>
            <a:endParaRPr lang="en-US"/>
          </a:p>
        </p:txBody>
      </p:sp>
      <p:sp>
        <p:nvSpPr>
          <p:cNvPr id="5" name="Footer Placeholder 4">
            <a:extLst>
              <a:ext uri="{FF2B5EF4-FFF2-40B4-BE49-F238E27FC236}">
                <a16:creationId xmlns:a16="http://schemas.microsoft.com/office/drawing/2014/main" id="{E4BC74B4-DF97-3483-71ED-39E2A78DD4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7B2167-BF52-4F3C-E425-6D3762E37E8D}"/>
              </a:ext>
            </a:extLst>
          </p:cNvPr>
          <p:cNvSpPr>
            <a:spLocks noGrp="1"/>
          </p:cNvSpPr>
          <p:nvPr>
            <p:ph type="sldNum" sz="quarter" idx="12"/>
          </p:nvPr>
        </p:nvSpPr>
        <p:spPr/>
        <p:txBody>
          <a:bodyPr/>
          <a:lstStyle>
            <a:lvl1pPr>
              <a:defRPr/>
            </a:lvl1pPr>
          </a:lstStyle>
          <a:p>
            <a:fld id="{443E4289-1D7B-4292-B553-1BF971A9A198}" type="slidenum">
              <a:rPr lang="en-US" altLang="en-US"/>
              <a:pPr/>
              <a:t>‹#›</a:t>
            </a:fld>
            <a:endParaRPr lang="en-US" altLang="en-US"/>
          </a:p>
        </p:txBody>
      </p:sp>
    </p:spTree>
    <p:extLst>
      <p:ext uri="{BB962C8B-B14F-4D97-AF65-F5344CB8AC3E}">
        <p14:creationId xmlns:p14="http://schemas.microsoft.com/office/powerpoint/2010/main" val="9762383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77393D-86B7-221E-4C62-27FCA3D4AC56}"/>
              </a:ext>
            </a:extLst>
          </p:cNvPr>
          <p:cNvSpPr>
            <a:spLocks noGrp="1"/>
          </p:cNvSpPr>
          <p:nvPr>
            <p:ph type="dt" sz="half" idx="10"/>
          </p:nvPr>
        </p:nvSpPr>
        <p:spPr/>
        <p:txBody>
          <a:bodyPr/>
          <a:lstStyle>
            <a:lvl1pPr>
              <a:defRPr/>
            </a:lvl1pPr>
          </a:lstStyle>
          <a:p>
            <a:pPr>
              <a:defRPr/>
            </a:pPr>
            <a:fld id="{B57DAC87-6A64-46D1-85D2-3501BB3AC416}" type="datetimeFigureOut">
              <a:rPr lang="en-US"/>
              <a:pPr>
                <a:defRPr/>
              </a:pPr>
              <a:t>3/29/2025</a:t>
            </a:fld>
            <a:endParaRPr lang="en-US"/>
          </a:p>
        </p:txBody>
      </p:sp>
      <p:sp>
        <p:nvSpPr>
          <p:cNvPr id="5" name="Footer Placeholder 4">
            <a:extLst>
              <a:ext uri="{FF2B5EF4-FFF2-40B4-BE49-F238E27FC236}">
                <a16:creationId xmlns:a16="http://schemas.microsoft.com/office/drawing/2014/main" id="{AC6A9775-012C-A12F-8CBF-AF1BE559C97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EDA31C5-5761-9D81-1128-2A5FEEC963D0}"/>
              </a:ext>
            </a:extLst>
          </p:cNvPr>
          <p:cNvSpPr>
            <a:spLocks noGrp="1"/>
          </p:cNvSpPr>
          <p:nvPr>
            <p:ph type="sldNum" sz="quarter" idx="12"/>
          </p:nvPr>
        </p:nvSpPr>
        <p:spPr/>
        <p:txBody>
          <a:bodyPr/>
          <a:lstStyle>
            <a:lvl1pPr>
              <a:defRPr/>
            </a:lvl1pPr>
          </a:lstStyle>
          <a:p>
            <a:fld id="{DBAF7E26-C526-485D-A28F-9CC747B0745D}" type="slidenum">
              <a:rPr lang="en-US" altLang="en-US"/>
              <a:pPr/>
              <a:t>‹#›</a:t>
            </a:fld>
            <a:endParaRPr lang="en-US" altLang="en-US"/>
          </a:p>
        </p:txBody>
      </p:sp>
    </p:spTree>
    <p:extLst>
      <p:ext uri="{BB962C8B-B14F-4D97-AF65-F5344CB8AC3E}">
        <p14:creationId xmlns:p14="http://schemas.microsoft.com/office/powerpoint/2010/main" val="193987240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B82D09-6367-EBFB-BBCB-78D69114876D}"/>
              </a:ext>
            </a:extLst>
          </p:cNvPr>
          <p:cNvSpPr>
            <a:spLocks noGrp="1"/>
          </p:cNvSpPr>
          <p:nvPr>
            <p:ph type="dt" sz="half" idx="10"/>
          </p:nvPr>
        </p:nvSpPr>
        <p:spPr/>
        <p:txBody>
          <a:bodyPr/>
          <a:lstStyle>
            <a:lvl1pPr>
              <a:defRPr/>
            </a:lvl1pPr>
          </a:lstStyle>
          <a:p>
            <a:pPr>
              <a:defRPr/>
            </a:pPr>
            <a:fld id="{4170D94B-16E4-44C5-BC06-56198EBD9070}" type="datetimeFigureOut">
              <a:rPr lang="en-US"/>
              <a:pPr>
                <a:defRPr/>
              </a:pPr>
              <a:t>3/29/2025</a:t>
            </a:fld>
            <a:endParaRPr lang="en-US"/>
          </a:p>
        </p:txBody>
      </p:sp>
      <p:sp>
        <p:nvSpPr>
          <p:cNvPr id="5" name="Footer Placeholder 4">
            <a:extLst>
              <a:ext uri="{FF2B5EF4-FFF2-40B4-BE49-F238E27FC236}">
                <a16:creationId xmlns:a16="http://schemas.microsoft.com/office/drawing/2014/main" id="{F57C52EA-3E9D-114A-8AAA-9AB899DBCF8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2700908-7889-2686-CC5A-A378066E5167}"/>
              </a:ext>
            </a:extLst>
          </p:cNvPr>
          <p:cNvSpPr>
            <a:spLocks noGrp="1"/>
          </p:cNvSpPr>
          <p:nvPr>
            <p:ph type="sldNum" sz="quarter" idx="12"/>
          </p:nvPr>
        </p:nvSpPr>
        <p:spPr/>
        <p:txBody>
          <a:bodyPr/>
          <a:lstStyle>
            <a:lvl1pPr>
              <a:defRPr/>
            </a:lvl1pPr>
          </a:lstStyle>
          <a:p>
            <a:fld id="{E290F747-3BC7-40F8-893D-0CE6EC817ADB}" type="slidenum">
              <a:rPr lang="en-US" altLang="en-US"/>
              <a:pPr/>
              <a:t>‹#›</a:t>
            </a:fld>
            <a:endParaRPr lang="en-US" altLang="en-US"/>
          </a:p>
        </p:txBody>
      </p:sp>
    </p:spTree>
    <p:extLst>
      <p:ext uri="{BB962C8B-B14F-4D97-AF65-F5344CB8AC3E}">
        <p14:creationId xmlns:p14="http://schemas.microsoft.com/office/powerpoint/2010/main" val="335517964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93B1BC-0426-3CBA-D2CE-8C7D4F67E2AA}"/>
              </a:ext>
            </a:extLst>
          </p:cNvPr>
          <p:cNvSpPr>
            <a:spLocks noGrp="1"/>
          </p:cNvSpPr>
          <p:nvPr>
            <p:ph type="dt" sz="half" idx="10"/>
          </p:nvPr>
        </p:nvSpPr>
        <p:spPr/>
        <p:txBody>
          <a:bodyPr/>
          <a:lstStyle>
            <a:lvl1pPr>
              <a:defRPr/>
            </a:lvl1pPr>
          </a:lstStyle>
          <a:p>
            <a:pPr>
              <a:defRPr/>
            </a:pPr>
            <a:fld id="{EB64AA54-093D-4DB5-AD90-3B5188AC174F}" type="datetimeFigureOut">
              <a:rPr lang="en-US"/>
              <a:pPr>
                <a:defRPr/>
              </a:pPr>
              <a:t>3/29/2025</a:t>
            </a:fld>
            <a:endParaRPr lang="en-US"/>
          </a:p>
        </p:txBody>
      </p:sp>
      <p:sp>
        <p:nvSpPr>
          <p:cNvPr id="5" name="Footer Placeholder 4">
            <a:extLst>
              <a:ext uri="{FF2B5EF4-FFF2-40B4-BE49-F238E27FC236}">
                <a16:creationId xmlns:a16="http://schemas.microsoft.com/office/drawing/2014/main" id="{B43D1E34-2910-D151-2A1A-4DD1F3797A0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C84B438-583F-5FED-FB24-CD6B27A01E85}"/>
              </a:ext>
            </a:extLst>
          </p:cNvPr>
          <p:cNvSpPr>
            <a:spLocks noGrp="1"/>
          </p:cNvSpPr>
          <p:nvPr>
            <p:ph type="sldNum" sz="quarter" idx="12"/>
          </p:nvPr>
        </p:nvSpPr>
        <p:spPr/>
        <p:txBody>
          <a:bodyPr/>
          <a:lstStyle>
            <a:lvl1pPr>
              <a:defRPr/>
            </a:lvl1pPr>
          </a:lstStyle>
          <a:p>
            <a:fld id="{EFE831BF-5506-4AAE-94A1-FE6B4D596C99}" type="slidenum">
              <a:rPr lang="en-US" altLang="en-US"/>
              <a:pPr/>
              <a:t>‹#›</a:t>
            </a:fld>
            <a:endParaRPr lang="en-US" altLang="en-US"/>
          </a:p>
        </p:txBody>
      </p:sp>
    </p:spTree>
    <p:extLst>
      <p:ext uri="{BB962C8B-B14F-4D97-AF65-F5344CB8AC3E}">
        <p14:creationId xmlns:p14="http://schemas.microsoft.com/office/powerpoint/2010/main" val="422084509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D385A5C-BCF7-B087-862C-A3E454CF7CB1}"/>
              </a:ext>
            </a:extLst>
          </p:cNvPr>
          <p:cNvSpPr>
            <a:spLocks noGrp="1"/>
          </p:cNvSpPr>
          <p:nvPr>
            <p:ph type="dt" sz="half" idx="10"/>
          </p:nvPr>
        </p:nvSpPr>
        <p:spPr/>
        <p:txBody>
          <a:bodyPr/>
          <a:lstStyle>
            <a:lvl1pPr>
              <a:defRPr/>
            </a:lvl1pPr>
          </a:lstStyle>
          <a:p>
            <a:pPr>
              <a:defRPr/>
            </a:pPr>
            <a:fld id="{4F58BFE1-1ECE-45AA-80E3-AF63F7F0E20A}" type="datetimeFigureOut">
              <a:rPr lang="en-US"/>
              <a:pPr>
                <a:defRPr/>
              </a:pPr>
              <a:t>3/29/2025</a:t>
            </a:fld>
            <a:endParaRPr lang="en-US"/>
          </a:p>
        </p:txBody>
      </p:sp>
      <p:sp>
        <p:nvSpPr>
          <p:cNvPr id="6" name="Footer Placeholder 4">
            <a:extLst>
              <a:ext uri="{FF2B5EF4-FFF2-40B4-BE49-F238E27FC236}">
                <a16:creationId xmlns:a16="http://schemas.microsoft.com/office/drawing/2014/main" id="{EF8F553C-94AD-15C2-3CF2-E824854045A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EBAE498-3C5C-263F-EFBD-824F5024EE33}"/>
              </a:ext>
            </a:extLst>
          </p:cNvPr>
          <p:cNvSpPr>
            <a:spLocks noGrp="1"/>
          </p:cNvSpPr>
          <p:nvPr>
            <p:ph type="sldNum" sz="quarter" idx="12"/>
          </p:nvPr>
        </p:nvSpPr>
        <p:spPr/>
        <p:txBody>
          <a:bodyPr/>
          <a:lstStyle>
            <a:lvl1pPr>
              <a:defRPr/>
            </a:lvl1pPr>
          </a:lstStyle>
          <a:p>
            <a:fld id="{BA658C68-B1E1-46B9-A34F-9AD635031AF3}" type="slidenum">
              <a:rPr lang="en-US" altLang="en-US"/>
              <a:pPr/>
              <a:t>‹#›</a:t>
            </a:fld>
            <a:endParaRPr lang="en-US" altLang="en-US"/>
          </a:p>
        </p:txBody>
      </p:sp>
    </p:spTree>
    <p:extLst>
      <p:ext uri="{BB962C8B-B14F-4D97-AF65-F5344CB8AC3E}">
        <p14:creationId xmlns:p14="http://schemas.microsoft.com/office/powerpoint/2010/main" val="164732961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1B23EB6-9AE9-6D29-C7AF-35D68152624A}"/>
              </a:ext>
            </a:extLst>
          </p:cNvPr>
          <p:cNvSpPr>
            <a:spLocks noGrp="1"/>
          </p:cNvSpPr>
          <p:nvPr>
            <p:ph type="dt" sz="half" idx="10"/>
          </p:nvPr>
        </p:nvSpPr>
        <p:spPr/>
        <p:txBody>
          <a:bodyPr/>
          <a:lstStyle>
            <a:lvl1pPr>
              <a:defRPr/>
            </a:lvl1pPr>
          </a:lstStyle>
          <a:p>
            <a:pPr>
              <a:defRPr/>
            </a:pPr>
            <a:fld id="{35241B00-9F76-45CE-B383-B24977013EF2}" type="datetimeFigureOut">
              <a:rPr lang="en-US"/>
              <a:pPr>
                <a:defRPr/>
              </a:pPr>
              <a:t>3/29/2025</a:t>
            </a:fld>
            <a:endParaRPr lang="en-US"/>
          </a:p>
        </p:txBody>
      </p:sp>
      <p:sp>
        <p:nvSpPr>
          <p:cNvPr id="8" name="Footer Placeholder 4">
            <a:extLst>
              <a:ext uri="{FF2B5EF4-FFF2-40B4-BE49-F238E27FC236}">
                <a16:creationId xmlns:a16="http://schemas.microsoft.com/office/drawing/2014/main" id="{E8F46FA4-5911-680F-6B42-63D4565ACD5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7D02C4F-6E7B-33F0-076C-43C46C09E736}"/>
              </a:ext>
            </a:extLst>
          </p:cNvPr>
          <p:cNvSpPr>
            <a:spLocks noGrp="1"/>
          </p:cNvSpPr>
          <p:nvPr>
            <p:ph type="sldNum" sz="quarter" idx="12"/>
          </p:nvPr>
        </p:nvSpPr>
        <p:spPr/>
        <p:txBody>
          <a:bodyPr/>
          <a:lstStyle>
            <a:lvl1pPr>
              <a:defRPr/>
            </a:lvl1pPr>
          </a:lstStyle>
          <a:p>
            <a:fld id="{03ED636A-EF42-4F94-A6D1-7239C535417B}" type="slidenum">
              <a:rPr lang="en-US" altLang="en-US"/>
              <a:pPr/>
              <a:t>‹#›</a:t>
            </a:fld>
            <a:endParaRPr lang="en-US" altLang="en-US"/>
          </a:p>
        </p:txBody>
      </p:sp>
    </p:spTree>
    <p:extLst>
      <p:ext uri="{BB962C8B-B14F-4D97-AF65-F5344CB8AC3E}">
        <p14:creationId xmlns:p14="http://schemas.microsoft.com/office/powerpoint/2010/main" val="246575832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E3E0062-D5D5-71C3-9790-A04C36005331}"/>
              </a:ext>
            </a:extLst>
          </p:cNvPr>
          <p:cNvSpPr>
            <a:spLocks noGrp="1"/>
          </p:cNvSpPr>
          <p:nvPr>
            <p:ph type="dt" sz="half" idx="10"/>
          </p:nvPr>
        </p:nvSpPr>
        <p:spPr/>
        <p:txBody>
          <a:bodyPr/>
          <a:lstStyle>
            <a:lvl1pPr>
              <a:defRPr/>
            </a:lvl1pPr>
          </a:lstStyle>
          <a:p>
            <a:pPr>
              <a:defRPr/>
            </a:pPr>
            <a:fld id="{EF39CA67-119B-4296-8DD2-E059BABE6E55}" type="datetimeFigureOut">
              <a:rPr lang="en-US"/>
              <a:pPr>
                <a:defRPr/>
              </a:pPr>
              <a:t>3/29/2025</a:t>
            </a:fld>
            <a:endParaRPr lang="en-US"/>
          </a:p>
        </p:txBody>
      </p:sp>
      <p:sp>
        <p:nvSpPr>
          <p:cNvPr id="4" name="Footer Placeholder 4">
            <a:extLst>
              <a:ext uri="{FF2B5EF4-FFF2-40B4-BE49-F238E27FC236}">
                <a16:creationId xmlns:a16="http://schemas.microsoft.com/office/drawing/2014/main" id="{39FED806-BCFD-1728-21A1-D030E424499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972C237-A687-ABDE-E312-4B2824EAD902}"/>
              </a:ext>
            </a:extLst>
          </p:cNvPr>
          <p:cNvSpPr>
            <a:spLocks noGrp="1"/>
          </p:cNvSpPr>
          <p:nvPr>
            <p:ph type="sldNum" sz="quarter" idx="12"/>
          </p:nvPr>
        </p:nvSpPr>
        <p:spPr/>
        <p:txBody>
          <a:bodyPr/>
          <a:lstStyle>
            <a:lvl1pPr>
              <a:defRPr/>
            </a:lvl1pPr>
          </a:lstStyle>
          <a:p>
            <a:fld id="{889F1904-53C7-491A-B25A-47F411ADFFC5}" type="slidenum">
              <a:rPr lang="en-US" altLang="en-US"/>
              <a:pPr/>
              <a:t>‹#›</a:t>
            </a:fld>
            <a:endParaRPr lang="en-US" altLang="en-US"/>
          </a:p>
        </p:txBody>
      </p:sp>
    </p:spTree>
    <p:extLst>
      <p:ext uri="{BB962C8B-B14F-4D97-AF65-F5344CB8AC3E}">
        <p14:creationId xmlns:p14="http://schemas.microsoft.com/office/powerpoint/2010/main" val="345892761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82FA0D3-DD24-2C47-81A3-D62A7A831F17}"/>
              </a:ext>
            </a:extLst>
          </p:cNvPr>
          <p:cNvSpPr>
            <a:spLocks noGrp="1"/>
          </p:cNvSpPr>
          <p:nvPr>
            <p:ph type="dt" sz="half" idx="10"/>
          </p:nvPr>
        </p:nvSpPr>
        <p:spPr/>
        <p:txBody>
          <a:bodyPr/>
          <a:lstStyle>
            <a:lvl1pPr>
              <a:defRPr/>
            </a:lvl1pPr>
          </a:lstStyle>
          <a:p>
            <a:pPr>
              <a:defRPr/>
            </a:pPr>
            <a:fld id="{29ECBE46-7862-4EF2-A641-6EC20E5178C8}" type="datetimeFigureOut">
              <a:rPr lang="en-US"/>
              <a:pPr>
                <a:defRPr/>
              </a:pPr>
              <a:t>3/29/2025</a:t>
            </a:fld>
            <a:endParaRPr lang="en-US"/>
          </a:p>
        </p:txBody>
      </p:sp>
      <p:sp>
        <p:nvSpPr>
          <p:cNvPr id="3" name="Footer Placeholder 4">
            <a:extLst>
              <a:ext uri="{FF2B5EF4-FFF2-40B4-BE49-F238E27FC236}">
                <a16:creationId xmlns:a16="http://schemas.microsoft.com/office/drawing/2014/main" id="{3F593E2C-F389-EACE-0A36-15D99C7B6E6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2F82284-E2B7-0CE3-9C9C-9DCD95B1A708}"/>
              </a:ext>
            </a:extLst>
          </p:cNvPr>
          <p:cNvSpPr>
            <a:spLocks noGrp="1"/>
          </p:cNvSpPr>
          <p:nvPr>
            <p:ph type="sldNum" sz="quarter" idx="12"/>
          </p:nvPr>
        </p:nvSpPr>
        <p:spPr/>
        <p:txBody>
          <a:bodyPr/>
          <a:lstStyle>
            <a:lvl1pPr>
              <a:defRPr/>
            </a:lvl1pPr>
          </a:lstStyle>
          <a:p>
            <a:fld id="{6A18E957-CB5E-413A-B81C-C3506F9C05F8}" type="slidenum">
              <a:rPr lang="en-US" altLang="en-US"/>
              <a:pPr/>
              <a:t>‹#›</a:t>
            </a:fld>
            <a:endParaRPr lang="en-US" altLang="en-US"/>
          </a:p>
        </p:txBody>
      </p:sp>
    </p:spTree>
    <p:extLst>
      <p:ext uri="{BB962C8B-B14F-4D97-AF65-F5344CB8AC3E}">
        <p14:creationId xmlns:p14="http://schemas.microsoft.com/office/powerpoint/2010/main" val="17071086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25B076A-10CB-A266-F8CB-94492F071697}"/>
              </a:ext>
            </a:extLst>
          </p:cNvPr>
          <p:cNvSpPr>
            <a:spLocks noGrp="1"/>
          </p:cNvSpPr>
          <p:nvPr>
            <p:ph type="dt" sz="half" idx="10"/>
          </p:nvPr>
        </p:nvSpPr>
        <p:spPr/>
        <p:txBody>
          <a:bodyPr/>
          <a:lstStyle>
            <a:lvl1pPr>
              <a:defRPr/>
            </a:lvl1pPr>
          </a:lstStyle>
          <a:p>
            <a:pPr>
              <a:defRPr/>
            </a:pPr>
            <a:fld id="{F34B6F05-8167-4330-A56B-4E68660959B2}" type="datetimeFigureOut">
              <a:rPr lang="en-US"/>
              <a:pPr>
                <a:defRPr/>
              </a:pPr>
              <a:t>3/29/2025</a:t>
            </a:fld>
            <a:endParaRPr lang="en-US"/>
          </a:p>
        </p:txBody>
      </p:sp>
      <p:sp>
        <p:nvSpPr>
          <p:cNvPr id="6" name="Footer Placeholder 4">
            <a:extLst>
              <a:ext uri="{FF2B5EF4-FFF2-40B4-BE49-F238E27FC236}">
                <a16:creationId xmlns:a16="http://schemas.microsoft.com/office/drawing/2014/main" id="{93D3850B-3AE6-433F-CE5D-87C63BD231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0AFC2FF-8334-5769-91C4-7AF1AE944C1C}"/>
              </a:ext>
            </a:extLst>
          </p:cNvPr>
          <p:cNvSpPr>
            <a:spLocks noGrp="1"/>
          </p:cNvSpPr>
          <p:nvPr>
            <p:ph type="sldNum" sz="quarter" idx="12"/>
          </p:nvPr>
        </p:nvSpPr>
        <p:spPr/>
        <p:txBody>
          <a:bodyPr/>
          <a:lstStyle>
            <a:lvl1pPr>
              <a:defRPr/>
            </a:lvl1pPr>
          </a:lstStyle>
          <a:p>
            <a:fld id="{5C7C7E80-5751-4673-A143-69D97BFDC006}" type="slidenum">
              <a:rPr lang="en-US" altLang="en-US"/>
              <a:pPr/>
              <a:t>‹#›</a:t>
            </a:fld>
            <a:endParaRPr lang="en-US" altLang="en-US"/>
          </a:p>
        </p:txBody>
      </p:sp>
    </p:spTree>
    <p:extLst>
      <p:ext uri="{BB962C8B-B14F-4D97-AF65-F5344CB8AC3E}">
        <p14:creationId xmlns:p14="http://schemas.microsoft.com/office/powerpoint/2010/main" val="127233045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B7DCF7C-130B-3D75-3DDD-85770CAAE4DB}"/>
              </a:ext>
            </a:extLst>
          </p:cNvPr>
          <p:cNvSpPr>
            <a:spLocks noGrp="1"/>
          </p:cNvSpPr>
          <p:nvPr>
            <p:ph type="dt" sz="half" idx="10"/>
          </p:nvPr>
        </p:nvSpPr>
        <p:spPr/>
        <p:txBody>
          <a:bodyPr/>
          <a:lstStyle>
            <a:lvl1pPr>
              <a:defRPr/>
            </a:lvl1pPr>
          </a:lstStyle>
          <a:p>
            <a:pPr>
              <a:defRPr/>
            </a:pPr>
            <a:fld id="{4B556B63-D90A-4361-88C9-5A9E025FB3A3}" type="datetimeFigureOut">
              <a:rPr lang="en-US"/>
              <a:pPr>
                <a:defRPr/>
              </a:pPr>
              <a:t>3/29/2025</a:t>
            </a:fld>
            <a:endParaRPr lang="en-US"/>
          </a:p>
        </p:txBody>
      </p:sp>
      <p:sp>
        <p:nvSpPr>
          <p:cNvPr id="6" name="Footer Placeholder 4">
            <a:extLst>
              <a:ext uri="{FF2B5EF4-FFF2-40B4-BE49-F238E27FC236}">
                <a16:creationId xmlns:a16="http://schemas.microsoft.com/office/drawing/2014/main" id="{D1281C7C-8438-6541-3FFB-663AEDF69F9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56B0586-8CAF-35A1-E52E-F0E24022E273}"/>
              </a:ext>
            </a:extLst>
          </p:cNvPr>
          <p:cNvSpPr>
            <a:spLocks noGrp="1"/>
          </p:cNvSpPr>
          <p:nvPr>
            <p:ph type="sldNum" sz="quarter" idx="12"/>
          </p:nvPr>
        </p:nvSpPr>
        <p:spPr/>
        <p:txBody>
          <a:bodyPr/>
          <a:lstStyle>
            <a:lvl1pPr>
              <a:defRPr/>
            </a:lvl1pPr>
          </a:lstStyle>
          <a:p>
            <a:fld id="{23DD6749-A0C2-418E-AE31-5406B4765DF6}" type="slidenum">
              <a:rPr lang="en-US" altLang="en-US"/>
              <a:pPr/>
              <a:t>‹#›</a:t>
            </a:fld>
            <a:endParaRPr lang="en-US" altLang="en-US"/>
          </a:p>
        </p:txBody>
      </p:sp>
    </p:spTree>
    <p:extLst>
      <p:ext uri="{BB962C8B-B14F-4D97-AF65-F5344CB8AC3E}">
        <p14:creationId xmlns:p14="http://schemas.microsoft.com/office/powerpoint/2010/main" val="300750409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E55F2BE1-2295-5DCE-BC16-44594C8DDF6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35E4AF48-B513-52CB-E4B7-8CA2F07C879E}"/>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40CE1C4-4476-9C9D-796E-BB53CC9DDEE8}"/>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287868D-20F7-41E2-9695-B511FBFDF5F0}" type="datetimeFigureOut">
              <a:rPr lang="en-US"/>
              <a:pPr>
                <a:defRPr/>
              </a:pPr>
              <a:t>3/29/2025</a:t>
            </a:fld>
            <a:endParaRPr lang="en-US"/>
          </a:p>
        </p:txBody>
      </p:sp>
      <p:sp>
        <p:nvSpPr>
          <p:cNvPr id="5" name="Footer Placeholder 4">
            <a:extLst>
              <a:ext uri="{FF2B5EF4-FFF2-40B4-BE49-F238E27FC236}">
                <a16:creationId xmlns:a16="http://schemas.microsoft.com/office/drawing/2014/main" id="{DC5AB5A2-0695-AA93-CC08-F107213EBD07}"/>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E5CC29B7-627B-5FB1-147B-EE74CFA62078}"/>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8F3FFAA3-FBA5-45FE-AFB3-CC6C009874E6}" type="slidenum">
              <a:rPr lang="en-US" altLang="en-US"/>
              <a:pPr/>
              <a:t>‹#›</a:t>
            </a:fld>
            <a:endParaRPr lang="en-US" altLang="en-US"/>
          </a:p>
        </p:txBody>
      </p:sp>
    </p:spTree>
    <p:extLst>
      <p:ext uri="{BB962C8B-B14F-4D97-AF65-F5344CB8AC3E}">
        <p14:creationId xmlns:p14="http://schemas.microsoft.com/office/powerpoint/2010/main" val="2840065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TextBox 1">
            <a:extLst>
              <a:ext uri="{FF2B5EF4-FFF2-40B4-BE49-F238E27FC236}">
                <a16:creationId xmlns:a16="http://schemas.microsoft.com/office/drawing/2014/main" id="{BA2A90D4-882B-E08E-7110-7C63A70C3C35}"/>
              </a:ext>
            </a:extLst>
          </p:cNvPr>
          <p:cNvSpPr txBox="1">
            <a:spLocks noChangeArrowheads="1"/>
          </p:cNvSpPr>
          <p:nvPr/>
        </p:nvSpPr>
        <p:spPr bwMode="auto">
          <a:xfrm>
            <a:off x="3048000" y="838201"/>
            <a:ext cx="6065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4800">
                <a:solidFill>
                  <a:prstClr val="black"/>
                </a:solidFill>
              </a:rPr>
              <a:t>One Second- Week 8</a:t>
            </a:r>
          </a:p>
        </p:txBody>
      </p:sp>
      <p:sp>
        <p:nvSpPr>
          <p:cNvPr id="214019" name="Rectangle 3">
            <a:extLst>
              <a:ext uri="{FF2B5EF4-FFF2-40B4-BE49-F238E27FC236}">
                <a16:creationId xmlns:a16="http://schemas.microsoft.com/office/drawing/2014/main" id="{E9433922-A9AE-538D-CED4-58A81FA605CD}"/>
              </a:ext>
            </a:extLst>
          </p:cNvPr>
          <p:cNvSpPr>
            <a:spLocks noChangeArrowheads="1"/>
          </p:cNvSpPr>
          <p:nvPr/>
        </p:nvSpPr>
        <p:spPr bwMode="auto">
          <a:xfrm rot="10800000" flipV="1">
            <a:off x="3429000" y="2590801"/>
            <a:ext cx="55626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3600" b="1">
                <a:solidFill>
                  <a:prstClr val="black"/>
                </a:solidFill>
              </a:rPr>
              <a:t>The Week of the Cross</a:t>
            </a:r>
          </a:p>
          <a:p>
            <a:pPr eaLnBrk="1" fontAlgn="base" hangingPunct="1">
              <a:spcBef>
                <a:spcPct val="0"/>
              </a:spcBef>
              <a:spcAft>
                <a:spcPct val="0"/>
              </a:spcAft>
            </a:pPr>
            <a:endParaRPr lang="en-US" altLang="en-US" sz="3600">
              <a:solidFill>
                <a:prstClr val="black"/>
              </a:solidFill>
            </a:endParaRPr>
          </a:p>
          <a:p>
            <a:pPr eaLnBrk="1" fontAlgn="base" hangingPunct="1">
              <a:spcBef>
                <a:spcPct val="0"/>
              </a:spcBef>
              <a:spcAft>
                <a:spcPct val="0"/>
              </a:spcAft>
            </a:pPr>
            <a:r>
              <a:rPr lang="en-US" altLang="en-US" sz="3600">
                <a:solidFill>
                  <a:prstClr val="black"/>
                </a:solidFill>
              </a:rPr>
              <a:t> </a:t>
            </a:r>
          </a:p>
          <a:p>
            <a:pPr eaLnBrk="1" fontAlgn="base" hangingPunct="1">
              <a:spcBef>
                <a:spcPct val="0"/>
              </a:spcBef>
              <a:spcAft>
                <a:spcPct val="0"/>
              </a:spcAft>
            </a:pPr>
            <a:r>
              <a:rPr lang="en-US" altLang="en-US" sz="3600">
                <a:solidFill>
                  <a:prstClr val="black"/>
                </a:solidFill>
              </a:rPr>
              <a:t> </a:t>
            </a:r>
          </a:p>
          <a:p>
            <a:pPr eaLnBrk="1" fontAlgn="base" hangingPunct="1">
              <a:spcBef>
                <a:spcPct val="0"/>
              </a:spcBef>
              <a:spcAft>
                <a:spcPct val="0"/>
              </a:spcAft>
            </a:pPr>
            <a:endParaRPr lang="en-US" altLang="en-US" sz="3600" b="1">
              <a:solidFill>
                <a:prstClr val="black"/>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1">
            <a:extLst>
              <a:ext uri="{FF2B5EF4-FFF2-40B4-BE49-F238E27FC236}">
                <a16:creationId xmlns:a16="http://schemas.microsoft.com/office/drawing/2014/main" id="{870EF7A2-C25E-7981-A84E-22B5653A6369}"/>
              </a:ext>
            </a:extLst>
          </p:cNvPr>
          <p:cNvSpPr>
            <a:spLocks noChangeArrowheads="1"/>
          </p:cNvSpPr>
          <p:nvPr/>
        </p:nvSpPr>
        <p:spPr bwMode="auto">
          <a:xfrm>
            <a:off x="2286000" y="990601"/>
            <a:ext cx="78486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a:solidFill>
                  <a:prstClr val="black"/>
                </a:solidFill>
              </a:rPr>
              <a:t>The Bible records that Jesus rebuked all of Satan’s challenges, as it was written, </a:t>
            </a:r>
            <a:r>
              <a:rPr lang="en-US" altLang="en-US" i="1">
                <a:solidFill>
                  <a:prstClr val="black"/>
                </a:solidFill>
              </a:rPr>
              <a:t>“Jesus said to him, ‘away from me, Satan! For it is written: Worship the Lord your God, and serve him only’” (Matthew 4:10 NIV</a:t>
            </a:r>
            <a:r>
              <a:rPr lang="en-US" altLang="en-US">
                <a:solidFill>
                  <a:prstClr val="black"/>
                </a:solidFill>
              </a:rPr>
              <a:t>).  </a:t>
            </a:r>
          </a:p>
          <a:p>
            <a:pPr eaLnBrk="1" fontAlgn="base" hangingPunct="1">
              <a:spcBef>
                <a:spcPct val="0"/>
              </a:spcBef>
              <a:spcAft>
                <a:spcPct val="0"/>
              </a:spcAft>
            </a:pPr>
            <a:endParaRPr lang="en-US" altLang="en-US">
              <a:solidFill>
                <a:prstClr val="black"/>
              </a:solidFill>
            </a:endParaRPr>
          </a:p>
          <a:p>
            <a:pPr eaLnBrk="1" fontAlgn="base" hangingPunct="1">
              <a:spcBef>
                <a:spcPct val="0"/>
              </a:spcBef>
              <a:spcAft>
                <a:spcPct val="0"/>
              </a:spcAft>
              <a:buFont typeface="Arial" panose="020B0604020202020204" pitchFamily="34" charset="0"/>
              <a:buChar char="•"/>
            </a:pPr>
            <a:r>
              <a:rPr lang="en-US" altLang="en-US">
                <a:solidFill>
                  <a:prstClr val="black"/>
                </a:solidFill>
              </a:rPr>
              <a:t>The Bible records that, following His time of testing in the desert, He departed to the area of Capernaum.  It reads, “Then the devil left him, and angels came and attended him. When Jesus heard that John had been put in prison, he returned to Galilee.  Leaving Nazareth, he went and lived in Capernaum, which was by the lake in the area of Zebulun and Naphtali—to fulfill what was said through the prophet Isaiah: Land of Zebulun and land of Naphtali, the way to the sea, along the Jordan, Galilee of the Gentiles—the people living in darkness have seen a great light; on those living in the land of the shadow of death a light has dawned” (Matthew 4:11-16 NIV). </a:t>
            </a:r>
          </a:p>
          <a:p>
            <a:pPr eaLnBrk="1" fontAlgn="base" hangingPunct="1">
              <a:spcBef>
                <a:spcPct val="0"/>
              </a:spcBef>
              <a:spcAft>
                <a:spcPct val="0"/>
              </a:spcAft>
              <a:buFont typeface="Arial" panose="020B0604020202020204" pitchFamily="34" charset="0"/>
              <a:buChar char="•"/>
            </a:pPr>
            <a:endParaRPr lang="en-US" altLang="en-US">
              <a:solidFill>
                <a:prstClr val="black"/>
              </a:solidFill>
            </a:endParaRPr>
          </a:p>
          <a:p>
            <a:pPr eaLnBrk="1" fontAlgn="base" hangingPunct="1">
              <a:spcBef>
                <a:spcPct val="0"/>
              </a:spcBef>
              <a:spcAft>
                <a:spcPct val="0"/>
              </a:spcAft>
              <a:buFont typeface="Arial" panose="020B0604020202020204" pitchFamily="34" charset="0"/>
              <a:buChar char="•"/>
            </a:pPr>
            <a:r>
              <a:rPr lang="en-US" altLang="en-US">
                <a:solidFill>
                  <a:prstClr val="black"/>
                </a:solidFill>
              </a:rPr>
              <a:t> Yes, the Messiah would fulfill many of the prophecies concerning His life during His time on earth (the remainder upon His next coming).  It was during the Messiah’s time in and around Capernaum that God chose to do a marvelous act—select disciples.</a:t>
            </a:r>
          </a:p>
        </p:txBody>
      </p:sp>
      <p:sp>
        <p:nvSpPr>
          <p:cNvPr id="223235" name="TextBox 2">
            <a:extLst>
              <a:ext uri="{FF2B5EF4-FFF2-40B4-BE49-F238E27FC236}">
                <a16:creationId xmlns:a16="http://schemas.microsoft.com/office/drawing/2014/main" id="{2DAD6BE4-4D02-1AB1-4905-A1F1BABFF295}"/>
              </a:ext>
            </a:extLst>
          </p:cNvPr>
          <p:cNvSpPr txBox="1">
            <a:spLocks noChangeArrowheads="1"/>
          </p:cNvSpPr>
          <p:nvPr/>
        </p:nvSpPr>
        <p:spPr bwMode="auto">
          <a:xfrm>
            <a:off x="2819400" y="228600"/>
            <a:ext cx="61356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800">
                <a:solidFill>
                  <a:prstClr val="black"/>
                </a:solidFill>
              </a:rPr>
              <a:t>He would be tested directly by Satan</a:t>
            </a:r>
            <a:r>
              <a:rPr lang="en-US" altLang="en-US" sz="3200">
                <a:solidFill>
                  <a:prstClr val="black"/>
                </a:solidFill>
              </a:rPr>
              <a:t>:</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1">
            <a:extLst>
              <a:ext uri="{FF2B5EF4-FFF2-40B4-BE49-F238E27FC236}">
                <a16:creationId xmlns:a16="http://schemas.microsoft.com/office/drawing/2014/main" id="{A849F3D4-BD1E-8A7C-42C8-86ECB8026D29}"/>
              </a:ext>
            </a:extLst>
          </p:cNvPr>
          <p:cNvSpPr>
            <a:spLocks noChangeArrowheads="1"/>
          </p:cNvSpPr>
          <p:nvPr/>
        </p:nvSpPr>
        <p:spPr bwMode="auto">
          <a:xfrm>
            <a:off x="1828800" y="304801"/>
            <a:ext cx="8534400"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800" i="1">
                <a:solidFill>
                  <a:prstClr val="black"/>
                </a:solidFill>
              </a:rPr>
              <a:t>“Jesus went up on a mountainside and called to him those he wanted, and they came to him. He appointed twelve—designating them apostles—that they might be with him and that he might send them out to preach and to have authority to drive out demons. These are the twelve he appointed: Simon (to whom he gave the name Peter); James son of Zebedee and his brother John (to them he gave the name Boanerges, which means Sons of Thunder); Andrew, Philip, Bartholomew, Matthew, Thomas, James son of Alphaeus, Thaddaeus, Simon the Zealot and Judas Iscariot, who betrayed him” (Mark 3:13-19 NIV). </a:t>
            </a:r>
            <a:endParaRPr lang="en-US" altLang="en-US" sz="2800">
              <a:solidFill>
                <a:prstClr val="black"/>
              </a:solidFill>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1">
            <a:extLst>
              <a:ext uri="{FF2B5EF4-FFF2-40B4-BE49-F238E27FC236}">
                <a16:creationId xmlns:a16="http://schemas.microsoft.com/office/drawing/2014/main" id="{4D09087C-6878-2ECA-C84C-D2D9DEAD492B}"/>
              </a:ext>
            </a:extLst>
          </p:cNvPr>
          <p:cNvSpPr>
            <a:spLocks noChangeArrowheads="1"/>
          </p:cNvSpPr>
          <p:nvPr/>
        </p:nvSpPr>
        <p:spPr bwMode="auto">
          <a:xfrm>
            <a:off x="1524000" y="314325"/>
            <a:ext cx="9144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3200" i="1">
                <a:solidFill>
                  <a:prstClr val="black"/>
                </a:solidFill>
              </a:rPr>
              <a:t> </a:t>
            </a:r>
            <a:r>
              <a:rPr lang="en-US" altLang="en-US" sz="3200">
                <a:solidFill>
                  <a:prstClr val="black"/>
                </a:solidFill>
              </a:rPr>
              <a:t> From the last slide, we see that there were three reasons the disciples were chosen by the Messiah. </a:t>
            </a:r>
          </a:p>
          <a:p>
            <a:pPr fontAlgn="base">
              <a:spcBef>
                <a:spcPct val="0"/>
              </a:spcBef>
              <a:spcAft>
                <a:spcPct val="0"/>
              </a:spcAft>
            </a:pPr>
            <a:endParaRPr lang="en-US" altLang="en-US" sz="3200">
              <a:solidFill>
                <a:prstClr val="black"/>
              </a:solidFill>
            </a:endParaRPr>
          </a:p>
          <a:p>
            <a:pPr fontAlgn="base">
              <a:spcBef>
                <a:spcPct val="0"/>
              </a:spcBef>
              <a:spcAft>
                <a:spcPct val="0"/>
              </a:spcAft>
            </a:pPr>
            <a:r>
              <a:rPr lang="en-US" altLang="en-US" sz="3200">
                <a:solidFill>
                  <a:prstClr val="black"/>
                </a:solidFill>
              </a:rPr>
              <a:t> These were:</a:t>
            </a:r>
          </a:p>
          <a:p>
            <a:pPr fontAlgn="base">
              <a:spcBef>
                <a:spcPct val="0"/>
              </a:spcBef>
              <a:spcAft>
                <a:spcPct val="0"/>
              </a:spcAft>
            </a:pPr>
            <a:endParaRPr lang="en-US" altLang="en-US" sz="3200">
              <a:solidFill>
                <a:prstClr val="black"/>
              </a:solidFill>
            </a:endParaRPr>
          </a:p>
          <a:p>
            <a:pPr fontAlgn="base">
              <a:spcBef>
                <a:spcPct val="0"/>
              </a:spcBef>
              <a:spcAft>
                <a:spcPct val="0"/>
              </a:spcAft>
              <a:buFontTx/>
              <a:buChar char="•"/>
            </a:pPr>
            <a:r>
              <a:rPr lang="en-US" altLang="en-US" sz="3200">
                <a:solidFill>
                  <a:prstClr val="black"/>
                </a:solidFill>
              </a:rPr>
              <a:t>simply to “be with” Him,</a:t>
            </a:r>
          </a:p>
          <a:p>
            <a:pPr fontAlgn="base">
              <a:spcBef>
                <a:spcPct val="0"/>
              </a:spcBef>
              <a:spcAft>
                <a:spcPct val="0"/>
              </a:spcAft>
              <a:buFontTx/>
              <a:buChar char="•"/>
            </a:pPr>
            <a:r>
              <a:rPr lang="en-US" altLang="en-US" sz="3200">
                <a:solidFill>
                  <a:prstClr val="black"/>
                </a:solidFill>
              </a:rPr>
              <a:t>eventually to “be sent” out to preach, and </a:t>
            </a:r>
          </a:p>
          <a:p>
            <a:pPr fontAlgn="base">
              <a:spcBef>
                <a:spcPct val="0"/>
              </a:spcBef>
              <a:spcAft>
                <a:spcPct val="0"/>
              </a:spcAft>
              <a:buFontTx/>
              <a:buChar char="•"/>
            </a:pPr>
            <a:r>
              <a:rPr lang="en-US" altLang="en-US" sz="3200">
                <a:solidFill>
                  <a:prstClr val="black"/>
                </a:solidFill>
              </a:rPr>
              <a:t>to “be able” to receive power under His authority.  </a:t>
            </a:r>
          </a:p>
          <a:p>
            <a:pPr fontAlgn="base">
              <a:spcBef>
                <a:spcPct val="0"/>
              </a:spcBef>
              <a:spcAft>
                <a:spcPct val="0"/>
              </a:spcAft>
            </a:pPr>
            <a:endParaRPr lang="en-US" altLang="en-US" sz="3200">
              <a:solidFill>
                <a:prstClr val="black"/>
              </a:solidFill>
            </a:endParaRPr>
          </a:p>
          <a:p>
            <a:pPr fontAlgn="base">
              <a:spcBef>
                <a:spcPct val="0"/>
              </a:spcBef>
              <a:spcAft>
                <a:spcPct val="0"/>
              </a:spcAft>
            </a:pPr>
            <a:r>
              <a:rPr lang="en-US" altLang="en-US" sz="3200">
                <a:solidFill>
                  <a:prstClr val="black"/>
                </a:solidFill>
              </a:rPr>
              <a:t>Each of these is an action term.  Man’s interaction with the Messiah was for a purpose.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1">
            <a:extLst>
              <a:ext uri="{FF2B5EF4-FFF2-40B4-BE49-F238E27FC236}">
                <a16:creationId xmlns:a16="http://schemas.microsoft.com/office/drawing/2014/main" id="{D6083986-BD68-EF1D-69D3-A739E2D0D8EF}"/>
              </a:ext>
            </a:extLst>
          </p:cNvPr>
          <p:cNvSpPr>
            <a:spLocks noChangeArrowheads="1"/>
          </p:cNvSpPr>
          <p:nvPr/>
        </p:nvSpPr>
        <p:spPr bwMode="auto">
          <a:xfrm>
            <a:off x="1828800" y="228601"/>
            <a:ext cx="861060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a:solidFill>
                  <a:prstClr val="black"/>
                </a:solidFill>
              </a:rPr>
              <a:t>During His three years of ministry, the Messiah gave man a glimpse of His power.  We might typically call these signs, wonders, and miracles.  The tables to follow provide a complete summary of all such events found in the first four books of the New Testament in their order of appearance by the Synoptic Gospels of Matthew, Mark, Luke, and John. We might summarize these supernatural events by their categories:</a:t>
            </a:r>
          </a:p>
          <a:p>
            <a:pPr eaLnBrk="1" fontAlgn="base" hangingPunct="1">
              <a:spcBef>
                <a:spcPct val="0"/>
              </a:spcBef>
              <a:spcAft>
                <a:spcPct val="0"/>
              </a:spcAft>
            </a:pPr>
            <a:endParaRPr lang="en-US" altLang="en-US">
              <a:solidFill>
                <a:prstClr val="black"/>
              </a:solidFill>
            </a:endParaRPr>
          </a:p>
          <a:p>
            <a:pPr eaLnBrk="1" fontAlgn="base" hangingPunct="1">
              <a:spcBef>
                <a:spcPct val="0"/>
              </a:spcBef>
              <a:spcAft>
                <a:spcPct val="0"/>
              </a:spcAft>
            </a:pPr>
            <a:r>
              <a:rPr lang="en-US" altLang="en-US">
                <a:solidFill>
                  <a:prstClr val="black"/>
                </a:solidFill>
              </a:rPr>
              <a:t>•	power over disease</a:t>
            </a:r>
          </a:p>
          <a:p>
            <a:pPr eaLnBrk="1" fontAlgn="base" hangingPunct="1">
              <a:spcBef>
                <a:spcPct val="0"/>
              </a:spcBef>
              <a:spcAft>
                <a:spcPct val="0"/>
              </a:spcAft>
            </a:pPr>
            <a:r>
              <a:rPr lang="en-US" altLang="en-US">
                <a:solidFill>
                  <a:prstClr val="black"/>
                </a:solidFill>
              </a:rPr>
              <a:t>•	power over disability</a:t>
            </a:r>
          </a:p>
          <a:p>
            <a:pPr eaLnBrk="1" fontAlgn="base" hangingPunct="1">
              <a:spcBef>
                <a:spcPct val="0"/>
              </a:spcBef>
              <a:spcAft>
                <a:spcPct val="0"/>
              </a:spcAft>
            </a:pPr>
            <a:r>
              <a:rPr lang="en-US" altLang="en-US">
                <a:solidFill>
                  <a:prstClr val="black"/>
                </a:solidFill>
              </a:rPr>
              <a:t>•	power over the laws of man</a:t>
            </a:r>
          </a:p>
          <a:p>
            <a:pPr eaLnBrk="1" fontAlgn="base" hangingPunct="1">
              <a:spcBef>
                <a:spcPct val="0"/>
              </a:spcBef>
              <a:spcAft>
                <a:spcPct val="0"/>
              </a:spcAft>
            </a:pPr>
            <a:r>
              <a:rPr lang="en-US" altLang="en-US">
                <a:solidFill>
                  <a:prstClr val="black"/>
                </a:solidFill>
              </a:rPr>
              <a:t>•	power over evil</a:t>
            </a:r>
          </a:p>
          <a:p>
            <a:pPr eaLnBrk="1" fontAlgn="base" hangingPunct="1">
              <a:spcBef>
                <a:spcPct val="0"/>
              </a:spcBef>
              <a:spcAft>
                <a:spcPct val="0"/>
              </a:spcAft>
            </a:pPr>
            <a:r>
              <a:rPr lang="en-US" altLang="en-US">
                <a:solidFill>
                  <a:prstClr val="black"/>
                </a:solidFill>
              </a:rPr>
              <a:t>•	power over physical laws</a:t>
            </a:r>
          </a:p>
          <a:p>
            <a:pPr eaLnBrk="1" fontAlgn="base" hangingPunct="1">
              <a:spcBef>
                <a:spcPct val="0"/>
              </a:spcBef>
              <a:spcAft>
                <a:spcPct val="0"/>
              </a:spcAft>
            </a:pPr>
            <a:r>
              <a:rPr lang="en-US" altLang="en-US">
                <a:solidFill>
                  <a:prstClr val="black"/>
                </a:solidFill>
              </a:rPr>
              <a:t>•	power over nature (creation)</a:t>
            </a:r>
          </a:p>
          <a:p>
            <a:pPr eaLnBrk="1" fontAlgn="base" hangingPunct="1">
              <a:spcBef>
                <a:spcPct val="0"/>
              </a:spcBef>
              <a:spcAft>
                <a:spcPct val="0"/>
              </a:spcAft>
            </a:pPr>
            <a:r>
              <a:rPr lang="en-US" altLang="en-US">
                <a:solidFill>
                  <a:prstClr val="black"/>
                </a:solidFill>
              </a:rPr>
              <a:t>•	power to provide our needs</a:t>
            </a:r>
          </a:p>
          <a:p>
            <a:pPr eaLnBrk="1" fontAlgn="base" hangingPunct="1">
              <a:spcBef>
                <a:spcPct val="0"/>
              </a:spcBef>
              <a:spcAft>
                <a:spcPct val="0"/>
              </a:spcAft>
            </a:pPr>
            <a:r>
              <a:rPr lang="en-US" altLang="en-US">
                <a:solidFill>
                  <a:prstClr val="black"/>
                </a:solidFill>
              </a:rPr>
              <a:t>•	power to know the future</a:t>
            </a:r>
          </a:p>
          <a:p>
            <a:pPr eaLnBrk="1" fontAlgn="base" hangingPunct="1">
              <a:spcBef>
                <a:spcPct val="0"/>
              </a:spcBef>
              <a:spcAft>
                <a:spcPct val="0"/>
              </a:spcAft>
            </a:pPr>
            <a:r>
              <a:rPr lang="en-US" altLang="en-US">
                <a:solidFill>
                  <a:prstClr val="black"/>
                </a:solidFill>
              </a:rPr>
              <a:t>•	power revealed to the Jews</a:t>
            </a:r>
          </a:p>
          <a:p>
            <a:pPr eaLnBrk="1" fontAlgn="base" hangingPunct="1">
              <a:spcBef>
                <a:spcPct val="0"/>
              </a:spcBef>
              <a:spcAft>
                <a:spcPct val="0"/>
              </a:spcAft>
            </a:pPr>
            <a:r>
              <a:rPr lang="en-US" altLang="en-US">
                <a:solidFill>
                  <a:prstClr val="black"/>
                </a:solidFill>
              </a:rPr>
              <a:t>•	power revealed to the Gentiles</a:t>
            </a:r>
          </a:p>
          <a:p>
            <a:pPr eaLnBrk="1" fontAlgn="base" hangingPunct="1">
              <a:spcBef>
                <a:spcPct val="0"/>
              </a:spcBef>
              <a:spcAft>
                <a:spcPct val="0"/>
              </a:spcAft>
            </a:pPr>
            <a:r>
              <a:rPr lang="en-US" altLang="en-US">
                <a:solidFill>
                  <a:prstClr val="black"/>
                </a:solidFill>
              </a:rPr>
              <a:t>•	power to be shared with us</a:t>
            </a:r>
          </a:p>
          <a:p>
            <a:pPr eaLnBrk="1" fontAlgn="base" hangingPunct="1">
              <a:spcBef>
                <a:spcPct val="0"/>
              </a:spcBef>
              <a:spcAft>
                <a:spcPct val="0"/>
              </a:spcAft>
            </a:pPr>
            <a:r>
              <a:rPr lang="en-US" altLang="en-US">
                <a:solidFill>
                  <a:prstClr val="black"/>
                </a:solidFill>
              </a:rPr>
              <a:t>•	power over sin</a:t>
            </a:r>
          </a:p>
          <a:p>
            <a:pPr eaLnBrk="1" fontAlgn="base" hangingPunct="1">
              <a:spcBef>
                <a:spcPct val="0"/>
              </a:spcBef>
              <a:spcAft>
                <a:spcPct val="0"/>
              </a:spcAft>
            </a:pPr>
            <a:r>
              <a:rPr lang="en-US" altLang="en-US">
                <a:solidFill>
                  <a:prstClr val="black"/>
                </a:solidFill>
              </a:rPr>
              <a:t>•	power over the grave and death</a:t>
            </a:r>
          </a:p>
          <a:p>
            <a:pPr eaLnBrk="1" fontAlgn="base" hangingPunct="1">
              <a:spcBef>
                <a:spcPct val="0"/>
              </a:spcBef>
              <a:spcAft>
                <a:spcPct val="0"/>
              </a:spcAft>
            </a:pPr>
            <a:r>
              <a:rPr lang="en-US" altLang="en-US">
                <a:solidFill>
                  <a:prstClr val="black"/>
                </a:solidFill>
              </a:rPr>
              <a:t>•	power to be fully revealed to all one day</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35DA356-383B-1E21-35F6-6BD6B0357F3F}"/>
              </a:ext>
            </a:extLst>
          </p:cNvPr>
          <p:cNvGraphicFramePr>
            <a:graphicFrameLocks noGrp="1"/>
          </p:cNvGraphicFramePr>
          <p:nvPr/>
        </p:nvGraphicFramePr>
        <p:xfrm>
          <a:off x="1676400" y="0"/>
          <a:ext cx="8839199" cy="6705592"/>
        </p:xfrm>
        <a:graphic>
          <a:graphicData uri="http://schemas.openxmlformats.org/drawingml/2006/table">
            <a:tbl>
              <a:tblPr/>
              <a:tblGrid>
                <a:gridCol w="1829714">
                  <a:extLst>
                    <a:ext uri="{9D8B030D-6E8A-4147-A177-3AD203B41FA5}">
                      <a16:colId xmlns:a16="http://schemas.microsoft.com/office/drawing/2014/main" val="20000"/>
                    </a:ext>
                  </a:extLst>
                </a:gridCol>
                <a:gridCol w="3618768">
                  <a:extLst>
                    <a:ext uri="{9D8B030D-6E8A-4147-A177-3AD203B41FA5}">
                      <a16:colId xmlns:a16="http://schemas.microsoft.com/office/drawing/2014/main" val="20001"/>
                    </a:ext>
                  </a:extLst>
                </a:gridCol>
                <a:gridCol w="3390717">
                  <a:extLst>
                    <a:ext uri="{9D8B030D-6E8A-4147-A177-3AD203B41FA5}">
                      <a16:colId xmlns:a16="http://schemas.microsoft.com/office/drawing/2014/main" val="20002"/>
                    </a:ext>
                  </a:extLst>
                </a:gridCol>
              </a:tblGrid>
              <a:tr h="319314">
                <a:tc>
                  <a:txBody>
                    <a:bodyPr/>
                    <a:lstStyle/>
                    <a:p>
                      <a:pPr marL="0" marR="0">
                        <a:lnSpc>
                          <a:spcPct val="115000"/>
                        </a:lnSpc>
                        <a:spcBef>
                          <a:spcPts val="0"/>
                        </a:spcBef>
                        <a:spcAft>
                          <a:spcPts val="0"/>
                        </a:spcAft>
                      </a:pPr>
                      <a:r>
                        <a:rPr lang="en-US" sz="1600" b="1">
                          <a:solidFill>
                            <a:schemeClr val="bg1"/>
                          </a:solidFill>
                          <a:latin typeface="Times New Roman"/>
                          <a:ea typeface="Calibri"/>
                          <a:cs typeface="Times New Roman"/>
                        </a:rPr>
                        <a:t>Reference</a:t>
                      </a:r>
                      <a:endParaRPr lang="en-US" sz="1200">
                        <a:solidFill>
                          <a:schemeClr val="bg1"/>
                        </a:solidFill>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1600" b="1">
                          <a:solidFill>
                            <a:schemeClr val="bg1"/>
                          </a:solidFill>
                          <a:latin typeface="Times New Roman"/>
                          <a:ea typeface="Calibri"/>
                          <a:cs typeface="Times New Roman"/>
                        </a:rPr>
                        <a:t>Event</a:t>
                      </a:r>
                      <a:endParaRPr lang="en-US" sz="1200">
                        <a:solidFill>
                          <a:schemeClr val="bg1"/>
                        </a:solidFill>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558800" marR="0">
                        <a:lnSpc>
                          <a:spcPct val="115000"/>
                        </a:lnSpc>
                        <a:spcBef>
                          <a:spcPts val="0"/>
                        </a:spcBef>
                        <a:spcAft>
                          <a:spcPts val="0"/>
                        </a:spcAft>
                      </a:pPr>
                      <a:r>
                        <a:rPr lang="en-US" sz="1600" b="1" dirty="0">
                          <a:solidFill>
                            <a:schemeClr val="bg1"/>
                          </a:solidFill>
                          <a:latin typeface="Times New Roman"/>
                          <a:ea typeface="Calibri"/>
                          <a:cs typeface="Times New Roman"/>
                        </a:rPr>
                        <a:t>Reveals His power</a:t>
                      </a:r>
                      <a:endParaRPr lang="en-US" sz="1200" dirty="0">
                        <a:solidFill>
                          <a:schemeClr val="bg1"/>
                        </a:solidFill>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638627">
                <a:tc>
                  <a:txBody>
                    <a:bodyPr/>
                    <a:lstStyle/>
                    <a:p>
                      <a:pPr marL="0" marR="0">
                        <a:lnSpc>
                          <a:spcPct val="115000"/>
                        </a:lnSpc>
                        <a:spcBef>
                          <a:spcPts val="0"/>
                        </a:spcBef>
                        <a:spcAft>
                          <a:spcPts val="0"/>
                        </a:spcAft>
                      </a:pPr>
                      <a:r>
                        <a:rPr lang="en-US" sz="1600" b="1">
                          <a:latin typeface="Times New Roman"/>
                          <a:ea typeface="Calibri"/>
                          <a:cs typeface="Times New Roman"/>
                        </a:rPr>
                        <a:t>Matthew 4:24-25</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many in Galilee on the Sabbath</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the law of man</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8:1-4</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the leper</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disease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8: 8-13</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the centurion’s daughter</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the Gentiles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8:14-15</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Peter’s mother</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the law of man</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8:16-17</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many in Capernaum</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sickness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8:23-26</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calming the storm</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nature (creation)</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8:28-34</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sending demons into a herd of pigs</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demonic forces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9:1-6</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the paralyzed man</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physical conditions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9:19-22</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the bleeding woman</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sickness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9:23-26</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the sleeping maiden</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death</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9:27-31</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blind men</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physical health</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9:32-33</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the dumb of hearing</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physical health</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9:35-36</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the many</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all disease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638627">
                <a:tc>
                  <a:txBody>
                    <a:bodyPr/>
                    <a:lstStyle/>
                    <a:p>
                      <a:pPr marL="0" marR="0">
                        <a:lnSpc>
                          <a:spcPct val="115000"/>
                        </a:lnSpc>
                        <a:spcBef>
                          <a:spcPts val="0"/>
                        </a:spcBef>
                        <a:spcAft>
                          <a:spcPts val="0"/>
                        </a:spcAft>
                      </a:pPr>
                      <a:r>
                        <a:rPr lang="en-US" sz="1600" b="1">
                          <a:latin typeface="Times New Roman"/>
                          <a:ea typeface="Calibri"/>
                          <a:cs typeface="Times New Roman"/>
                        </a:rPr>
                        <a:t>Matthew 12: 13-14</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the withered hand</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the law of man</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14:14</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the sick near Bethsaida</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disease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14:16-21</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great feeding during the Beatitudes</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provide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14:25</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Jesus walks on the water</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the physical laws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319314">
                <a:tc>
                  <a:txBody>
                    <a:bodyPr/>
                    <a:lstStyle/>
                    <a:p>
                      <a:pPr marL="0" marR="0">
                        <a:lnSpc>
                          <a:spcPct val="115000"/>
                        </a:lnSpc>
                        <a:spcBef>
                          <a:spcPts val="0"/>
                        </a:spcBef>
                        <a:spcAft>
                          <a:spcPts val="0"/>
                        </a:spcAft>
                      </a:pPr>
                      <a:r>
                        <a:rPr lang="en-US" sz="1600" b="1">
                          <a:latin typeface="Times New Roman"/>
                          <a:ea typeface="Calibri"/>
                          <a:cs typeface="Times New Roman"/>
                        </a:rPr>
                        <a:t>Matthew 14:34-36</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many in Gennesaret</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dirty="0">
                          <a:latin typeface="Times New Roman"/>
                          <a:ea typeface="Calibri"/>
                          <a:cs typeface="Times New Roman"/>
                        </a:rPr>
                        <a:t>to the Jews</a:t>
                      </a:r>
                      <a:endParaRPr lang="en-US" sz="1200" dirty="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A0405C0-275B-9093-DFB4-567E50C96CBA}"/>
              </a:ext>
            </a:extLst>
          </p:cNvPr>
          <p:cNvGraphicFramePr>
            <a:graphicFrameLocks noGrp="1"/>
          </p:cNvGraphicFramePr>
          <p:nvPr/>
        </p:nvGraphicFramePr>
        <p:xfrm>
          <a:off x="1676400" y="152400"/>
          <a:ext cx="8839200" cy="6400796"/>
        </p:xfrm>
        <a:graphic>
          <a:graphicData uri="http://schemas.openxmlformats.org/drawingml/2006/table">
            <a:tbl>
              <a:tblPr/>
              <a:tblGrid>
                <a:gridCol w="1872143">
                  <a:extLst>
                    <a:ext uri="{9D8B030D-6E8A-4147-A177-3AD203B41FA5}">
                      <a16:colId xmlns:a16="http://schemas.microsoft.com/office/drawing/2014/main" val="20000"/>
                    </a:ext>
                  </a:extLst>
                </a:gridCol>
                <a:gridCol w="3597554">
                  <a:extLst>
                    <a:ext uri="{9D8B030D-6E8A-4147-A177-3AD203B41FA5}">
                      <a16:colId xmlns:a16="http://schemas.microsoft.com/office/drawing/2014/main" val="20001"/>
                    </a:ext>
                  </a:extLst>
                </a:gridCol>
                <a:gridCol w="3369503">
                  <a:extLst>
                    <a:ext uri="{9D8B030D-6E8A-4147-A177-3AD203B41FA5}">
                      <a16:colId xmlns:a16="http://schemas.microsoft.com/office/drawing/2014/main" val="20002"/>
                    </a:ext>
                  </a:extLst>
                </a:gridCol>
              </a:tblGrid>
              <a:tr h="291046">
                <a:tc>
                  <a:txBody>
                    <a:bodyPr/>
                    <a:lstStyle/>
                    <a:p>
                      <a:pPr marL="0" marR="0">
                        <a:lnSpc>
                          <a:spcPct val="115000"/>
                        </a:lnSpc>
                        <a:spcBef>
                          <a:spcPts val="0"/>
                        </a:spcBef>
                        <a:spcAft>
                          <a:spcPts val="0"/>
                        </a:spcAft>
                      </a:pPr>
                      <a:r>
                        <a:rPr lang="en-US" sz="1600" b="1" dirty="0">
                          <a:solidFill>
                            <a:schemeClr val="bg1"/>
                          </a:solidFill>
                          <a:latin typeface="Times New Roman"/>
                          <a:ea typeface="Calibri"/>
                          <a:cs typeface="Times New Roman"/>
                        </a:rPr>
                        <a:t>Reference</a:t>
                      </a:r>
                      <a:endParaRPr lang="en-US" sz="1200" dirty="0">
                        <a:solidFill>
                          <a:schemeClr val="bg1"/>
                        </a:solidFill>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1600" b="1" dirty="0">
                          <a:solidFill>
                            <a:schemeClr val="bg1"/>
                          </a:solidFill>
                          <a:latin typeface="Times New Roman"/>
                          <a:ea typeface="Calibri"/>
                          <a:cs typeface="Times New Roman"/>
                        </a:rPr>
                        <a:t>Event</a:t>
                      </a:r>
                      <a:endParaRPr lang="en-US" sz="1200" dirty="0">
                        <a:solidFill>
                          <a:schemeClr val="bg1"/>
                        </a:solidFill>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558800" marR="0">
                        <a:lnSpc>
                          <a:spcPct val="115000"/>
                        </a:lnSpc>
                        <a:spcBef>
                          <a:spcPts val="0"/>
                        </a:spcBef>
                        <a:spcAft>
                          <a:spcPts val="0"/>
                        </a:spcAft>
                      </a:pPr>
                      <a:r>
                        <a:rPr lang="en-US" sz="1600" b="1" dirty="0">
                          <a:solidFill>
                            <a:schemeClr val="bg1"/>
                          </a:solidFill>
                          <a:latin typeface="Times New Roman"/>
                          <a:ea typeface="Calibri"/>
                          <a:cs typeface="Times New Roman"/>
                        </a:rPr>
                        <a:t>Reveals His power</a:t>
                      </a:r>
                      <a:endParaRPr lang="en-US" sz="1200" dirty="0">
                        <a:solidFill>
                          <a:schemeClr val="bg1"/>
                        </a:solidFill>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14:29</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enabling Peter to walk on water</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the physical laws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79874">
                <a:tc>
                  <a:txBody>
                    <a:bodyPr/>
                    <a:lstStyle/>
                    <a:p>
                      <a:pPr marL="0" marR="0">
                        <a:lnSpc>
                          <a:spcPct val="115000"/>
                        </a:lnSpc>
                        <a:spcBef>
                          <a:spcPts val="0"/>
                        </a:spcBef>
                        <a:spcAft>
                          <a:spcPts val="0"/>
                        </a:spcAft>
                      </a:pPr>
                      <a:r>
                        <a:rPr lang="en-US" sz="1600" b="1">
                          <a:latin typeface="Times New Roman"/>
                          <a:ea typeface="Calibri"/>
                          <a:cs typeface="Times New Roman"/>
                        </a:rPr>
                        <a:t>Matthew 15:28</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the Canaanite daughter</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those others than the Jews</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15:30-31</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many in Galilee</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God’s chosen</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15:34-38</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feeding of the four thousand in Galilee</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provide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16:13-20</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predicts His death</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the future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17:1-3</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glory revealed with Moses and Elijah</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what awaits Him</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17:5-6</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God vocally praises His Son</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through the Father</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17:17-18</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healing of the demon-possessed boy</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evil</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17:22-23</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predicts the circumstances of His death</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the future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17:24-27</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coin from a fish’s mouth</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provide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19:13-15</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blessing of the little children</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all who accept Him</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20:17-19</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predicts His death by the Romans</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the future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20:33-34</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heals the blind men of Jericho</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God’s chosen</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21:1-6</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foretells the availability of a donkey</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the future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21:18-20</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withering the barren fig tree</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creation</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582094">
                <a:tc>
                  <a:txBody>
                    <a:bodyPr/>
                    <a:lstStyle/>
                    <a:p>
                      <a:pPr marL="0" marR="0">
                        <a:lnSpc>
                          <a:spcPct val="115000"/>
                        </a:lnSpc>
                        <a:spcBef>
                          <a:spcPts val="0"/>
                        </a:spcBef>
                        <a:spcAft>
                          <a:spcPts val="0"/>
                        </a:spcAft>
                      </a:pPr>
                      <a:r>
                        <a:rPr lang="en-US" sz="1600" b="1">
                          <a:latin typeface="Times New Roman"/>
                          <a:ea typeface="Calibri"/>
                          <a:cs typeface="Times New Roman"/>
                        </a:rPr>
                        <a:t>Matthew 26:17-19</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foretells the availability of the upper room</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provide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26:34</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predicts Peter’s denial</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the future</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Matthew 28:5-10</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His resurrection from the dead</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death</a:t>
                      </a:r>
                      <a:endParaRPr lang="en-US" sz="120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91046">
                <a:tc>
                  <a:txBody>
                    <a:bodyPr/>
                    <a:lstStyle/>
                    <a:p>
                      <a:pPr marL="0" marR="0">
                        <a:lnSpc>
                          <a:spcPct val="115000"/>
                        </a:lnSpc>
                        <a:spcBef>
                          <a:spcPts val="0"/>
                        </a:spcBef>
                        <a:spcAft>
                          <a:spcPts val="0"/>
                        </a:spcAft>
                      </a:pPr>
                      <a:r>
                        <a:rPr lang="en-US" sz="1600" b="1">
                          <a:latin typeface="Times New Roman"/>
                          <a:ea typeface="Calibri"/>
                          <a:cs typeface="Times New Roman"/>
                        </a:rPr>
                        <a:t>Matt 28:16-20</a:t>
                      </a:r>
                      <a:endParaRPr lang="en-US" sz="1200">
                        <a:latin typeface="Calibri"/>
                        <a:ea typeface="Calibri"/>
                        <a:cs typeface="Times New Roman"/>
                      </a:endParaRPr>
                    </a:p>
                  </a:txBody>
                  <a:tcPr marL="63106" marR="6310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appears to the disciples in Galilee</a:t>
                      </a:r>
                      <a:endParaRPr lang="en-US" sz="1200">
                        <a:latin typeface="Calibri"/>
                        <a:ea typeface="Calibri"/>
                        <a:cs typeface="Times New Roman"/>
                      </a:endParaRPr>
                    </a:p>
                  </a:txBody>
                  <a:tcPr marL="63106" marR="6310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dirty="0">
                          <a:latin typeface="Times New Roman"/>
                          <a:ea typeface="Calibri"/>
                          <a:cs typeface="Times New Roman"/>
                        </a:rPr>
                        <a:t>over the grave</a:t>
                      </a:r>
                      <a:endParaRPr lang="en-US" sz="1200" dirty="0">
                        <a:latin typeface="Calibri"/>
                        <a:ea typeface="Calibri"/>
                        <a:cs typeface="Times New Roman"/>
                      </a:endParaRPr>
                    </a:p>
                  </a:txBody>
                  <a:tcPr marL="63106" marR="6310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bl>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1AA17F8-17FB-9F15-9425-391A68100DBF}"/>
              </a:ext>
            </a:extLst>
          </p:cNvPr>
          <p:cNvGraphicFramePr>
            <a:graphicFrameLocks noGrp="1"/>
          </p:cNvGraphicFramePr>
          <p:nvPr/>
        </p:nvGraphicFramePr>
        <p:xfrm>
          <a:off x="1752600" y="122239"/>
          <a:ext cx="8686800" cy="7407363"/>
        </p:xfrm>
        <a:graphic>
          <a:graphicData uri="http://schemas.openxmlformats.org/drawingml/2006/table">
            <a:tbl>
              <a:tblPr/>
              <a:tblGrid>
                <a:gridCol w="1798169">
                  <a:extLst>
                    <a:ext uri="{9D8B030D-6E8A-4147-A177-3AD203B41FA5}">
                      <a16:colId xmlns:a16="http://schemas.microsoft.com/office/drawing/2014/main" val="20000"/>
                    </a:ext>
                  </a:extLst>
                </a:gridCol>
                <a:gridCol w="3556376">
                  <a:extLst>
                    <a:ext uri="{9D8B030D-6E8A-4147-A177-3AD203B41FA5}">
                      <a16:colId xmlns:a16="http://schemas.microsoft.com/office/drawing/2014/main" val="20001"/>
                    </a:ext>
                  </a:extLst>
                </a:gridCol>
                <a:gridCol w="3332255">
                  <a:extLst>
                    <a:ext uri="{9D8B030D-6E8A-4147-A177-3AD203B41FA5}">
                      <a16:colId xmlns:a16="http://schemas.microsoft.com/office/drawing/2014/main" val="20002"/>
                    </a:ext>
                  </a:extLst>
                </a:gridCol>
              </a:tblGrid>
              <a:tr h="346574">
                <a:tc>
                  <a:txBody>
                    <a:bodyPr/>
                    <a:lstStyle/>
                    <a:p>
                      <a:pPr marL="0" marR="0">
                        <a:lnSpc>
                          <a:spcPct val="115000"/>
                        </a:lnSpc>
                        <a:spcBef>
                          <a:spcPts val="0"/>
                        </a:spcBef>
                        <a:spcAft>
                          <a:spcPts val="0"/>
                        </a:spcAft>
                      </a:pPr>
                      <a:r>
                        <a:rPr lang="en-US" sz="2100" b="1" dirty="0">
                          <a:solidFill>
                            <a:schemeClr val="bg1"/>
                          </a:solidFill>
                          <a:latin typeface="Times New Roman"/>
                          <a:ea typeface="Calibri"/>
                          <a:cs typeface="Times New Roman"/>
                        </a:rPr>
                        <a:t>Reference</a:t>
                      </a:r>
                      <a:endParaRPr lang="en-US" sz="2100" dirty="0">
                        <a:solidFill>
                          <a:schemeClr val="bg1"/>
                        </a:solidFill>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2100">
                          <a:solidFill>
                            <a:schemeClr val="bg1"/>
                          </a:solidFill>
                          <a:latin typeface="Times New Roman"/>
                          <a:ea typeface="Calibri"/>
                          <a:cs typeface="Times New Roman"/>
                        </a:rPr>
                        <a:t>Event</a:t>
                      </a:r>
                      <a:endParaRPr lang="en-US" sz="2100">
                        <a:solidFill>
                          <a:schemeClr val="bg1"/>
                        </a:solidFill>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558800" marR="0">
                        <a:lnSpc>
                          <a:spcPct val="115000"/>
                        </a:lnSpc>
                        <a:spcBef>
                          <a:spcPts val="0"/>
                        </a:spcBef>
                        <a:spcAft>
                          <a:spcPts val="0"/>
                        </a:spcAft>
                      </a:pPr>
                      <a:r>
                        <a:rPr lang="en-US" sz="2100" dirty="0">
                          <a:solidFill>
                            <a:schemeClr val="bg1"/>
                          </a:solidFill>
                          <a:latin typeface="Times New Roman"/>
                          <a:ea typeface="Calibri"/>
                          <a:cs typeface="Times New Roman"/>
                        </a:rPr>
                        <a:t>Reveals His power</a:t>
                      </a:r>
                      <a:endParaRPr lang="en-US" sz="2100" dirty="0">
                        <a:solidFill>
                          <a:schemeClr val="bg1"/>
                        </a:solidFill>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1:10-11</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anointed by the Holy Spirit</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to those seeking God</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1:23-24</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healing of the possessed Galilean</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over the laws of man</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6:12</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empowers the disciples to heal</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to empower us</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16611">
                <a:tc>
                  <a:txBody>
                    <a:bodyPr/>
                    <a:lstStyle/>
                    <a:p>
                      <a:pPr marL="0" marR="0">
                        <a:lnSpc>
                          <a:spcPct val="115000"/>
                        </a:lnSpc>
                        <a:spcBef>
                          <a:spcPts val="0"/>
                        </a:spcBef>
                        <a:spcAft>
                          <a:spcPts val="0"/>
                        </a:spcAft>
                      </a:pPr>
                      <a:r>
                        <a:rPr lang="en-US" sz="2100" b="1">
                          <a:latin typeface="Times New Roman"/>
                          <a:ea typeface="Calibri"/>
                          <a:cs typeface="Times New Roman"/>
                        </a:rPr>
                        <a:t>Mark  15:33-34</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healing the deaf man of the Decapolis</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over physical health</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8:22-26</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healing of blind man of Bethsaida</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over physical health</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10:40</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foretells of the apostles’ fates</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to know the future</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13:1-36</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foretells the last days</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to know the future</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716611">
                <a:tc>
                  <a:txBody>
                    <a:bodyPr/>
                    <a:lstStyle/>
                    <a:p>
                      <a:pPr marL="0" marR="0">
                        <a:lnSpc>
                          <a:spcPct val="115000"/>
                        </a:lnSpc>
                        <a:spcBef>
                          <a:spcPts val="0"/>
                        </a:spcBef>
                        <a:spcAft>
                          <a:spcPts val="0"/>
                        </a:spcAft>
                      </a:pPr>
                      <a:r>
                        <a:rPr lang="en-US" sz="2100" b="1">
                          <a:latin typeface="Times New Roman"/>
                          <a:ea typeface="Calibri"/>
                          <a:cs typeface="Times New Roman"/>
                        </a:rPr>
                        <a:t>Mark 16: 9</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appears to Mary Magdalene in the Garden</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over the grave</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16:12</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appears to the two near Emmaus</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over death</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Mark 19:19</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ascends to heaven</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over physical laws</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716611">
                <a:tc>
                  <a:txBody>
                    <a:bodyPr/>
                    <a:lstStyle/>
                    <a:p>
                      <a:pPr marL="0" marR="0">
                        <a:lnSpc>
                          <a:spcPct val="115000"/>
                        </a:lnSpc>
                        <a:spcBef>
                          <a:spcPts val="0"/>
                        </a:spcBef>
                        <a:spcAft>
                          <a:spcPts val="0"/>
                        </a:spcAft>
                      </a:pPr>
                      <a:r>
                        <a:rPr lang="en-US" sz="2100" b="1">
                          <a:latin typeface="Times New Roman"/>
                          <a:ea typeface="Calibri"/>
                          <a:cs typeface="Times New Roman"/>
                        </a:rPr>
                        <a:t>Luke 4:29</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passes through the angry Galileans</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to those who oppose Him</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Luke 5:6-8</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produces the great catch of fish</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to provide</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Luke 7:12-15</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raises a dead son in Nain</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a:latin typeface="Times New Roman"/>
                          <a:ea typeface="Calibri"/>
                          <a:cs typeface="Times New Roman"/>
                        </a:rPr>
                        <a:t>over physical health</a:t>
                      </a:r>
                      <a:endParaRPr lang="en-US" sz="21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46574">
                <a:tc>
                  <a:txBody>
                    <a:bodyPr/>
                    <a:lstStyle/>
                    <a:p>
                      <a:pPr marL="0" marR="0">
                        <a:lnSpc>
                          <a:spcPct val="115000"/>
                        </a:lnSpc>
                        <a:spcBef>
                          <a:spcPts val="0"/>
                        </a:spcBef>
                        <a:spcAft>
                          <a:spcPts val="0"/>
                        </a:spcAft>
                      </a:pPr>
                      <a:r>
                        <a:rPr lang="en-US" sz="2100" b="1">
                          <a:latin typeface="Times New Roman"/>
                          <a:ea typeface="Calibri"/>
                          <a:cs typeface="Times New Roman"/>
                        </a:rPr>
                        <a:t>Luke 13:11-13</a:t>
                      </a:r>
                      <a:endParaRPr lang="en-US" sz="21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100">
                          <a:latin typeface="Times New Roman"/>
                          <a:ea typeface="Calibri"/>
                          <a:cs typeface="Times New Roman"/>
                        </a:rPr>
                        <a:t>healing of paralyzed woman</a:t>
                      </a:r>
                      <a:endParaRPr lang="en-US" sz="21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2100" dirty="0">
                          <a:latin typeface="Times New Roman"/>
                          <a:ea typeface="Calibri"/>
                          <a:cs typeface="Times New Roman"/>
                        </a:rPr>
                        <a:t>over the laws of man</a:t>
                      </a:r>
                      <a:endParaRPr lang="en-US" sz="2100" dirty="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57EF16C-23D1-802D-60C9-E66320B3903E}"/>
              </a:ext>
            </a:extLst>
          </p:cNvPr>
          <p:cNvGraphicFramePr>
            <a:graphicFrameLocks noGrp="1"/>
          </p:cNvGraphicFramePr>
          <p:nvPr/>
        </p:nvGraphicFramePr>
        <p:xfrm>
          <a:off x="1752600" y="0"/>
          <a:ext cx="8686800" cy="6629400"/>
        </p:xfrm>
        <a:graphic>
          <a:graphicData uri="http://schemas.openxmlformats.org/drawingml/2006/table">
            <a:tbl>
              <a:tblPr/>
              <a:tblGrid>
                <a:gridCol w="1798169">
                  <a:extLst>
                    <a:ext uri="{9D8B030D-6E8A-4147-A177-3AD203B41FA5}">
                      <a16:colId xmlns:a16="http://schemas.microsoft.com/office/drawing/2014/main" val="20000"/>
                    </a:ext>
                  </a:extLst>
                </a:gridCol>
                <a:gridCol w="3556376">
                  <a:extLst>
                    <a:ext uri="{9D8B030D-6E8A-4147-A177-3AD203B41FA5}">
                      <a16:colId xmlns:a16="http://schemas.microsoft.com/office/drawing/2014/main" val="20001"/>
                    </a:ext>
                  </a:extLst>
                </a:gridCol>
                <a:gridCol w="3332255">
                  <a:extLst>
                    <a:ext uri="{9D8B030D-6E8A-4147-A177-3AD203B41FA5}">
                      <a16:colId xmlns:a16="http://schemas.microsoft.com/office/drawing/2014/main" val="20002"/>
                    </a:ext>
                  </a:extLst>
                </a:gridCol>
              </a:tblGrid>
              <a:tr h="370806">
                <a:tc>
                  <a:txBody>
                    <a:bodyPr/>
                    <a:lstStyle/>
                    <a:p>
                      <a:pPr marL="0" marR="0">
                        <a:lnSpc>
                          <a:spcPct val="115000"/>
                        </a:lnSpc>
                        <a:spcBef>
                          <a:spcPts val="0"/>
                        </a:spcBef>
                        <a:spcAft>
                          <a:spcPts val="0"/>
                        </a:spcAft>
                      </a:pPr>
                      <a:r>
                        <a:rPr lang="en-US" sz="1800" b="1" dirty="0">
                          <a:solidFill>
                            <a:schemeClr val="bg1"/>
                          </a:solidFill>
                          <a:latin typeface="Times New Roman"/>
                          <a:ea typeface="Calibri"/>
                          <a:cs typeface="Times New Roman"/>
                        </a:rPr>
                        <a:t>Reference</a:t>
                      </a:r>
                      <a:endParaRPr lang="en-US" sz="1800" dirty="0">
                        <a:solidFill>
                          <a:schemeClr val="bg1"/>
                        </a:solidFill>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1800">
                          <a:solidFill>
                            <a:schemeClr val="bg1"/>
                          </a:solidFill>
                          <a:latin typeface="Times New Roman"/>
                          <a:ea typeface="Calibri"/>
                          <a:cs typeface="Times New Roman"/>
                        </a:rPr>
                        <a:t>Event</a:t>
                      </a:r>
                      <a:endParaRPr lang="en-US" sz="1800">
                        <a:solidFill>
                          <a:schemeClr val="bg1"/>
                        </a:solidFill>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558800" marR="0">
                        <a:lnSpc>
                          <a:spcPct val="115000"/>
                        </a:lnSpc>
                        <a:spcBef>
                          <a:spcPts val="0"/>
                        </a:spcBef>
                        <a:spcAft>
                          <a:spcPts val="0"/>
                        </a:spcAft>
                      </a:pPr>
                      <a:r>
                        <a:rPr lang="en-US" sz="1800" dirty="0">
                          <a:solidFill>
                            <a:schemeClr val="bg1"/>
                          </a:solidFill>
                          <a:latin typeface="Times New Roman"/>
                          <a:ea typeface="Calibri"/>
                          <a:cs typeface="Times New Roman"/>
                        </a:rPr>
                        <a:t>Reveals His power</a:t>
                      </a:r>
                      <a:endParaRPr lang="en-US" sz="1800" dirty="0">
                        <a:solidFill>
                          <a:schemeClr val="bg1"/>
                        </a:solidFill>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370806">
                <a:tc>
                  <a:txBody>
                    <a:bodyPr/>
                    <a:lstStyle/>
                    <a:p>
                      <a:pPr marL="0" marR="0">
                        <a:lnSpc>
                          <a:spcPct val="115000"/>
                        </a:lnSpc>
                        <a:spcBef>
                          <a:spcPts val="0"/>
                        </a:spcBef>
                        <a:spcAft>
                          <a:spcPts val="0"/>
                        </a:spcAft>
                      </a:pPr>
                      <a:r>
                        <a:rPr lang="en-US" sz="1600" b="1" dirty="0">
                          <a:latin typeface="Times New Roman"/>
                          <a:ea typeface="Calibri"/>
                          <a:cs typeface="Times New Roman"/>
                        </a:rPr>
                        <a:t>Luke 14:1-6</a:t>
                      </a:r>
                      <a:endParaRPr lang="en-US" sz="1600" dirty="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heals the man with dropsy</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the laws of man</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6607">
                <a:tc>
                  <a:txBody>
                    <a:bodyPr/>
                    <a:lstStyle/>
                    <a:p>
                      <a:pPr marL="0" marR="0">
                        <a:lnSpc>
                          <a:spcPct val="115000"/>
                        </a:lnSpc>
                        <a:spcBef>
                          <a:spcPts val="0"/>
                        </a:spcBef>
                        <a:spcAft>
                          <a:spcPts val="0"/>
                        </a:spcAft>
                      </a:pPr>
                      <a:r>
                        <a:rPr lang="en-US" sz="1600" b="1">
                          <a:latin typeface="Times New Roman"/>
                          <a:ea typeface="Calibri"/>
                          <a:cs typeface="Times New Roman"/>
                        </a:rPr>
                        <a:t>Luke 17:11-15</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heals ten lepers, including a Samaritan</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Jew and Gentile alike</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26607">
                <a:tc>
                  <a:txBody>
                    <a:bodyPr/>
                    <a:lstStyle/>
                    <a:p>
                      <a:pPr marL="0" marR="0">
                        <a:lnSpc>
                          <a:spcPct val="115000"/>
                        </a:lnSpc>
                        <a:spcBef>
                          <a:spcPts val="0"/>
                        </a:spcBef>
                        <a:spcAft>
                          <a:spcPts val="0"/>
                        </a:spcAft>
                      </a:pPr>
                      <a:r>
                        <a:rPr lang="en-US" sz="1600" b="1">
                          <a:latin typeface="Times New Roman"/>
                          <a:ea typeface="Calibri"/>
                          <a:cs typeface="Times New Roman"/>
                        </a:rPr>
                        <a:t>Luke 22:51</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heals the severed ear</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those who would kill him</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Luke 24:35-43</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appears to the disciples and eats a meal</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death</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1:48</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seeing Nathanael under the fig tree</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everything</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2:6-8</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turning water into wine</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provide</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1:19</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foretells His three days in the grave</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the future</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4:17</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discloses the Samaritan woman’s life</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everything</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4:50</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heals the nobleman’s son</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disease</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5:8-9</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heals the man of the Bethsaida pool</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the laws of man</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11:40-44</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raises Lazarus from the dead</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death</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70806">
                <a:tc>
                  <a:txBody>
                    <a:bodyPr/>
                    <a:lstStyle/>
                    <a:p>
                      <a:pPr marL="0" marR="0">
                        <a:lnSpc>
                          <a:spcPct val="115000"/>
                        </a:lnSpc>
                        <a:spcBef>
                          <a:spcPts val="0"/>
                        </a:spcBef>
                        <a:spcAft>
                          <a:spcPts val="0"/>
                        </a:spcAft>
                      </a:pPr>
                      <a:r>
                        <a:rPr lang="en-US" sz="1600" b="1">
                          <a:latin typeface="Times New Roman"/>
                          <a:ea typeface="Calibri"/>
                          <a:cs typeface="Times New Roman"/>
                        </a:rPr>
                        <a:t>John 15:23-26</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foretells the coming of the Holy Spirit</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to know the future</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648660">
                <a:tc>
                  <a:txBody>
                    <a:bodyPr/>
                    <a:lstStyle/>
                    <a:p>
                      <a:pPr marL="0" marR="0">
                        <a:lnSpc>
                          <a:spcPct val="115000"/>
                        </a:lnSpc>
                        <a:spcBef>
                          <a:spcPts val="0"/>
                        </a:spcBef>
                        <a:spcAft>
                          <a:spcPts val="0"/>
                        </a:spcAft>
                      </a:pPr>
                      <a:r>
                        <a:rPr lang="en-US" sz="1600" b="1">
                          <a:latin typeface="Times New Roman"/>
                          <a:ea typeface="Calibri"/>
                          <a:cs typeface="Times New Roman"/>
                        </a:rPr>
                        <a:t>John 20:26-31</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appears before the disciples after His resurrection</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a:latin typeface="Times New Roman"/>
                          <a:ea typeface="Calibri"/>
                          <a:cs typeface="Times New Roman"/>
                        </a:rPr>
                        <a:t>over death</a:t>
                      </a:r>
                      <a:endParaRPr lang="en-US" sz="160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648660">
                <a:tc>
                  <a:txBody>
                    <a:bodyPr/>
                    <a:lstStyle/>
                    <a:p>
                      <a:pPr marL="0" marR="0">
                        <a:lnSpc>
                          <a:spcPct val="115000"/>
                        </a:lnSpc>
                        <a:spcBef>
                          <a:spcPts val="0"/>
                        </a:spcBef>
                        <a:spcAft>
                          <a:spcPts val="0"/>
                        </a:spcAft>
                      </a:pPr>
                      <a:r>
                        <a:rPr lang="en-US" sz="1600" b="1">
                          <a:latin typeface="Times New Roman"/>
                          <a:ea typeface="Calibri"/>
                          <a:cs typeface="Times New Roman"/>
                        </a:rPr>
                        <a:t>John 21:7-12</a:t>
                      </a:r>
                      <a:endParaRPr lang="en-US" sz="1600">
                        <a:latin typeface="Calibri"/>
                        <a:ea typeface="Calibri"/>
                        <a:cs typeface="Times New Roman"/>
                      </a:endParaRPr>
                    </a:p>
                  </a:txBody>
                  <a:tcPr marL="41413" marR="414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the second catch of fish with the disciples</a:t>
                      </a:r>
                      <a:endParaRPr lang="en-US" sz="1600">
                        <a:latin typeface="Calibri"/>
                        <a:ea typeface="Calibri"/>
                        <a:cs typeface="Times New Roman"/>
                      </a:endParaRPr>
                    </a:p>
                  </a:txBody>
                  <a:tcPr marL="41413" marR="414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58800" marR="0">
                        <a:lnSpc>
                          <a:spcPct val="115000"/>
                        </a:lnSpc>
                        <a:spcBef>
                          <a:spcPts val="0"/>
                        </a:spcBef>
                        <a:spcAft>
                          <a:spcPts val="0"/>
                        </a:spcAft>
                      </a:pPr>
                      <a:r>
                        <a:rPr lang="en-US" sz="1600" dirty="0">
                          <a:latin typeface="Times New Roman"/>
                          <a:ea typeface="Calibri"/>
                          <a:cs typeface="Times New Roman"/>
                        </a:rPr>
                        <a:t>over death and to provide for us</a:t>
                      </a:r>
                      <a:endParaRPr lang="en-US" sz="1600" dirty="0">
                        <a:latin typeface="Calibri"/>
                        <a:ea typeface="Calibri"/>
                        <a:cs typeface="Times New Roman"/>
                      </a:endParaRPr>
                    </a:p>
                  </a:txBody>
                  <a:tcPr marL="41413" marR="414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A458346-479E-92AD-1AFB-8064A737CCBB}"/>
              </a:ext>
            </a:extLst>
          </p:cNvPr>
          <p:cNvGraphicFramePr>
            <a:graphicFrameLocks noGrp="1"/>
          </p:cNvGraphicFramePr>
          <p:nvPr/>
        </p:nvGraphicFramePr>
        <p:xfrm>
          <a:off x="1828800" y="609600"/>
          <a:ext cx="8610600" cy="6165849"/>
        </p:xfrm>
        <a:graphic>
          <a:graphicData uri="http://schemas.openxmlformats.org/drawingml/2006/table">
            <a:tbl>
              <a:tblPr/>
              <a:tblGrid>
                <a:gridCol w="1174487">
                  <a:extLst>
                    <a:ext uri="{9D8B030D-6E8A-4147-A177-3AD203B41FA5}">
                      <a16:colId xmlns:a16="http://schemas.microsoft.com/office/drawing/2014/main" val="20000"/>
                    </a:ext>
                  </a:extLst>
                </a:gridCol>
                <a:gridCol w="4532618">
                  <a:extLst>
                    <a:ext uri="{9D8B030D-6E8A-4147-A177-3AD203B41FA5}">
                      <a16:colId xmlns:a16="http://schemas.microsoft.com/office/drawing/2014/main" val="20001"/>
                    </a:ext>
                  </a:extLst>
                </a:gridCol>
                <a:gridCol w="2903495">
                  <a:extLst>
                    <a:ext uri="{9D8B030D-6E8A-4147-A177-3AD203B41FA5}">
                      <a16:colId xmlns:a16="http://schemas.microsoft.com/office/drawing/2014/main" val="20002"/>
                    </a:ext>
                  </a:extLst>
                </a:gridCol>
              </a:tblGrid>
              <a:tr h="280266">
                <a:tc>
                  <a:txBody>
                    <a:bodyPr/>
                    <a:lstStyle/>
                    <a:p>
                      <a:pPr marL="0" marR="0">
                        <a:lnSpc>
                          <a:spcPct val="115000"/>
                        </a:lnSpc>
                        <a:spcBef>
                          <a:spcPts val="0"/>
                        </a:spcBef>
                        <a:spcAft>
                          <a:spcPts val="0"/>
                        </a:spcAft>
                      </a:pPr>
                      <a:r>
                        <a:rPr lang="en-US" sz="1100" b="1">
                          <a:latin typeface="Times New Roman"/>
                          <a:ea typeface="Calibri"/>
                          <a:cs typeface="Times New Roman"/>
                        </a:rPr>
                        <a:t>Day</a:t>
                      </a:r>
                      <a:endParaRPr lang="en-US" sz="11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ct val="115000"/>
                        </a:lnSpc>
                        <a:spcBef>
                          <a:spcPts val="0"/>
                        </a:spcBef>
                        <a:spcAft>
                          <a:spcPts val="0"/>
                        </a:spcAft>
                      </a:pPr>
                      <a:r>
                        <a:rPr lang="en-US" sz="1100" b="1">
                          <a:latin typeface="Times New Roman"/>
                          <a:ea typeface="Calibri"/>
                          <a:cs typeface="Times New Roman"/>
                        </a:rPr>
                        <a:t>Significant events</a:t>
                      </a:r>
                      <a:endParaRPr lang="en-US" sz="11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ct val="115000"/>
                        </a:lnSpc>
                        <a:spcBef>
                          <a:spcPts val="0"/>
                        </a:spcBef>
                        <a:spcAft>
                          <a:spcPts val="0"/>
                        </a:spcAft>
                      </a:pPr>
                      <a:r>
                        <a:rPr lang="en-US" sz="1100" b="1">
                          <a:latin typeface="Times New Roman"/>
                          <a:ea typeface="Calibri"/>
                          <a:cs typeface="Times New Roman"/>
                        </a:rPr>
                        <a:t>Reference</a:t>
                      </a:r>
                      <a:endParaRPr lang="en-US" sz="11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840797">
                <a:tc>
                  <a:txBody>
                    <a:bodyPr/>
                    <a:lstStyle/>
                    <a:p>
                      <a:pPr marL="0" marR="0">
                        <a:lnSpc>
                          <a:spcPct val="115000"/>
                        </a:lnSpc>
                        <a:spcBef>
                          <a:spcPts val="0"/>
                        </a:spcBef>
                        <a:spcAft>
                          <a:spcPts val="0"/>
                        </a:spcAft>
                      </a:pPr>
                      <a:r>
                        <a:rPr lang="en-US" sz="1600" b="1">
                          <a:latin typeface="Times New Roman"/>
                          <a:ea typeface="Calibri"/>
                          <a:cs typeface="Times New Roman"/>
                        </a:rPr>
                        <a:t>Sunday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enters Jerusalem in the manner of a King;</a:t>
                      </a:r>
                      <a:endParaRPr lang="en-US" sz="1600">
                        <a:latin typeface="Calibri"/>
                        <a:ea typeface="Calibri"/>
                        <a:cs typeface="Times New Roman"/>
                      </a:endParaRPr>
                    </a:p>
                    <a:p>
                      <a:pPr marL="0" marR="0">
                        <a:lnSpc>
                          <a:spcPct val="115000"/>
                        </a:lnSpc>
                        <a:spcBef>
                          <a:spcPts val="0"/>
                        </a:spcBef>
                        <a:spcAft>
                          <a:spcPts val="0"/>
                        </a:spcAft>
                      </a:pPr>
                      <a:r>
                        <a:rPr lang="en-US" sz="1600">
                          <a:latin typeface="Times New Roman"/>
                          <a:ea typeface="Calibri"/>
                          <a:cs typeface="Times New Roman"/>
                        </a:rPr>
                        <a:t> is hailed as the one who will restore the kingdom’s former glory</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Luke 19:29-40</a:t>
                      </a:r>
                      <a:endParaRPr lang="en-US" sz="16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40797">
                <a:tc>
                  <a:txBody>
                    <a:bodyPr/>
                    <a:lstStyle/>
                    <a:p>
                      <a:pPr marL="0" marR="0">
                        <a:lnSpc>
                          <a:spcPct val="115000"/>
                        </a:lnSpc>
                        <a:spcBef>
                          <a:spcPts val="0"/>
                        </a:spcBef>
                        <a:spcAft>
                          <a:spcPts val="0"/>
                        </a:spcAft>
                      </a:pPr>
                      <a:r>
                        <a:rPr lang="en-US" sz="1600" b="1">
                          <a:latin typeface="Times New Roman"/>
                          <a:ea typeface="Calibri"/>
                          <a:cs typeface="Times New Roman"/>
                        </a:rPr>
                        <a:t>Monday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rebukes temple vendors; rebukes meaningless worship; demands His house be a place of true worship and prayer</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Mark 11:15-17</a:t>
                      </a:r>
                      <a:endParaRPr lang="en-US" sz="16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21064">
                <a:tc>
                  <a:txBody>
                    <a:bodyPr/>
                    <a:lstStyle/>
                    <a:p>
                      <a:pPr marL="0" marR="0">
                        <a:lnSpc>
                          <a:spcPct val="115000"/>
                        </a:lnSpc>
                        <a:spcBef>
                          <a:spcPts val="0"/>
                        </a:spcBef>
                        <a:spcAft>
                          <a:spcPts val="0"/>
                        </a:spcAft>
                      </a:pPr>
                      <a:r>
                        <a:rPr lang="en-US" sz="1600" b="1">
                          <a:latin typeface="Times New Roman"/>
                          <a:ea typeface="Calibri"/>
                          <a:cs typeface="Times New Roman"/>
                        </a:rPr>
                        <a:t>Tuesday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rebuked by temple officials; challenges temple officials to accept His fulfillment of the Scripture; desires both Jew and Gentile to follow His teaching; teaching from the Mount of Olives about the future</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Luke 20:1-8; Luke 20:9-47; John 12:20-26; Luke 21:5-38</a:t>
                      </a:r>
                      <a:endParaRPr lang="en-US" sz="16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21064">
                <a:tc>
                  <a:txBody>
                    <a:bodyPr/>
                    <a:lstStyle/>
                    <a:p>
                      <a:pPr marL="0" marR="0">
                        <a:lnSpc>
                          <a:spcPct val="115000"/>
                        </a:lnSpc>
                        <a:spcBef>
                          <a:spcPts val="0"/>
                        </a:spcBef>
                        <a:spcAft>
                          <a:spcPts val="0"/>
                        </a:spcAft>
                      </a:pPr>
                      <a:r>
                        <a:rPr lang="en-US" sz="1600" b="1">
                          <a:latin typeface="Times New Roman"/>
                          <a:ea typeface="Calibri"/>
                          <a:cs typeface="Times New Roman"/>
                        </a:rPr>
                        <a:t>Wednesday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not specifically recorded in Scripture. He would be expected to be with His disciples, staying in or in close proximity to Jerusalem and observing the normal feast activities</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None (although some believe some Scripture text is actually describing events that might have occurred on Wednesday)</a:t>
                      </a:r>
                      <a:endParaRPr lang="en-US" sz="16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40797">
                <a:tc>
                  <a:txBody>
                    <a:bodyPr/>
                    <a:lstStyle/>
                    <a:p>
                      <a:pPr marL="0" marR="0">
                        <a:lnSpc>
                          <a:spcPct val="115000"/>
                        </a:lnSpc>
                        <a:spcBef>
                          <a:spcPts val="0"/>
                        </a:spcBef>
                        <a:spcAft>
                          <a:spcPts val="0"/>
                        </a:spcAft>
                      </a:pPr>
                      <a:r>
                        <a:rPr lang="en-US" sz="1600" b="1">
                          <a:latin typeface="Times New Roman"/>
                          <a:ea typeface="Calibri"/>
                          <a:cs typeface="Times New Roman"/>
                        </a:rPr>
                        <a:t>Thursday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eating of the Last Supper; the Lord’s discourse to His disciples; trial in Gethsemane; betrayed and then falsely arrested</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Luke 22:14-20; John 14-16; Luke 22:39-46; Matthew 26:47-56</a:t>
                      </a:r>
                      <a:endParaRPr lang="en-US" sz="16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60532">
                <a:tc>
                  <a:txBody>
                    <a:bodyPr/>
                    <a:lstStyle/>
                    <a:p>
                      <a:pPr marL="0" marR="0">
                        <a:lnSpc>
                          <a:spcPct val="115000"/>
                        </a:lnSpc>
                        <a:spcBef>
                          <a:spcPts val="0"/>
                        </a:spcBef>
                        <a:spcAft>
                          <a:spcPts val="0"/>
                        </a:spcAft>
                      </a:pPr>
                      <a:r>
                        <a:rPr lang="en-US" sz="1600" b="1">
                          <a:latin typeface="Times New Roman"/>
                          <a:ea typeface="Calibri"/>
                          <a:cs typeface="Times New Roman"/>
                        </a:rPr>
                        <a:t>Friday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illegally tried by the Jewish officials; shown innocent by the Roman officials; crucified and dies</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Matthew 26:57-75; Matthew 27:1-31; John 19:17-30</a:t>
                      </a:r>
                      <a:endParaRPr lang="en-US" sz="16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80266">
                <a:tc>
                  <a:txBody>
                    <a:bodyPr/>
                    <a:lstStyle/>
                    <a:p>
                      <a:pPr marL="0" marR="0">
                        <a:lnSpc>
                          <a:spcPct val="115000"/>
                        </a:lnSpc>
                        <a:spcBef>
                          <a:spcPts val="0"/>
                        </a:spcBef>
                        <a:spcAft>
                          <a:spcPts val="0"/>
                        </a:spcAft>
                      </a:pPr>
                      <a:r>
                        <a:rPr lang="en-US" sz="1600" b="1">
                          <a:latin typeface="Times New Roman"/>
                          <a:ea typeface="Calibri"/>
                          <a:cs typeface="Times New Roman"/>
                        </a:rPr>
                        <a:t>Saturday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sealed within the tomb</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Luke 23:53-56</a:t>
                      </a:r>
                      <a:endParaRPr lang="en-US" sz="160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80266">
                <a:tc>
                  <a:txBody>
                    <a:bodyPr/>
                    <a:lstStyle/>
                    <a:p>
                      <a:pPr marL="0" marR="0">
                        <a:lnSpc>
                          <a:spcPct val="115000"/>
                        </a:lnSpc>
                        <a:spcBef>
                          <a:spcPts val="0"/>
                        </a:spcBef>
                        <a:spcAft>
                          <a:spcPts val="0"/>
                        </a:spcAft>
                      </a:pPr>
                      <a:r>
                        <a:rPr lang="en-US" sz="1600" b="1">
                          <a:latin typeface="Times New Roman"/>
                          <a:ea typeface="Calibri"/>
                          <a:cs typeface="Times New Roman"/>
                        </a:rPr>
                        <a:t>Sunday</a:t>
                      </a:r>
                      <a:endParaRPr lang="en-US"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rises from the dead; is revealed to His disciples</a:t>
                      </a:r>
                      <a:endParaRPr lang="en-US" sz="1600">
                        <a:latin typeface="Calibri"/>
                        <a:ea typeface="Calibri"/>
                        <a:cs typeface="Times New Roman"/>
                      </a:endParaRPr>
                    </a:p>
                  </a:txBody>
                  <a:tcPr marL="65713" marR="6571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Mark 16:1-11; John 20:1-31</a:t>
                      </a:r>
                      <a:endParaRPr lang="en-US" sz="1600" dirty="0">
                        <a:latin typeface="Calibri"/>
                        <a:ea typeface="Calibri"/>
                        <a:cs typeface="Times New Roman"/>
                      </a:endParaRPr>
                    </a:p>
                  </a:txBody>
                  <a:tcPr marL="65713" marR="6571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31466" name="TextBox 3">
            <a:extLst>
              <a:ext uri="{FF2B5EF4-FFF2-40B4-BE49-F238E27FC236}">
                <a16:creationId xmlns:a16="http://schemas.microsoft.com/office/drawing/2014/main" id="{0B4B22E0-2DA5-E01E-E211-5319ADAA6824}"/>
              </a:ext>
            </a:extLst>
          </p:cNvPr>
          <p:cNvSpPr txBox="1">
            <a:spLocks noChangeArrowheads="1"/>
          </p:cNvSpPr>
          <p:nvPr/>
        </p:nvSpPr>
        <p:spPr bwMode="auto">
          <a:xfrm>
            <a:off x="4572000" y="152401"/>
            <a:ext cx="213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400">
                <a:solidFill>
                  <a:prstClr val="black"/>
                </a:solidFill>
              </a:rPr>
              <a:t>His last week</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1">
            <a:extLst>
              <a:ext uri="{FF2B5EF4-FFF2-40B4-BE49-F238E27FC236}">
                <a16:creationId xmlns:a16="http://schemas.microsoft.com/office/drawing/2014/main" id="{6438F7EF-E842-16FE-BFA2-14AEA5E234C5}"/>
              </a:ext>
            </a:extLst>
          </p:cNvPr>
          <p:cNvSpPr>
            <a:spLocks noChangeArrowheads="1"/>
          </p:cNvSpPr>
          <p:nvPr/>
        </p:nvSpPr>
        <p:spPr bwMode="auto">
          <a:xfrm>
            <a:off x="1828800" y="301626"/>
            <a:ext cx="8534400" cy="612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800">
                <a:solidFill>
                  <a:prstClr val="black"/>
                </a:solidFill>
              </a:rPr>
              <a:t>The Messiah’s death did not randomly occur. </a:t>
            </a:r>
          </a:p>
          <a:p>
            <a:pPr eaLnBrk="1" fontAlgn="base" hangingPunct="1">
              <a:spcBef>
                <a:spcPct val="0"/>
              </a:spcBef>
              <a:spcAft>
                <a:spcPct val="0"/>
              </a:spcAft>
            </a:pPr>
            <a:endParaRPr lang="en-US" altLang="en-US" sz="2800">
              <a:solidFill>
                <a:prstClr val="black"/>
              </a:solidFill>
            </a:endParaRPr>
          </a:p>
          <a:p>
            <a:pPr eaLnBrk="1" fontAlgn="base" hangingPunct="1">
              <a:spcBef>
                <a:spcPct val="0"/>
              </a:spcBef>
              <a:spcAft>
                <a:spcPct val="0"/>
              </a:spcAft>
            </a:pPr>
            <a:r>
              <a:rPr lang="en-US" altLang="en-US" sz="2800">
                <a:solidFill>
                  <a:prstClr val="black"/>
                </a:solidFill>
              </a:rPr>
              <a:t>The Bible indicates that it was for this very purpose that Jesus was born, lived, and ultimately gave His life for you and me. Paul wrote, </a:t>
            </a:r>
            <a:r>
              <a:rPr lang="en-US" altLang="en-US" sz="2800" i="1">
                <a:solidFill>
                  <a:prstClr val="black"/>
                </a:solidFill>
              </a:rPr>
              <a:t>“He [God] made known to us the mystery of his will according to his good pleasure, which he purposed in Christ, to be put into effect when the times will have reached their fulfillment—to bring all things in heaven and on earth together under one head, even Christ.  In him we were also chosen, having been predestined according to the plan of him who works out everything in conformity with the purpose of his will” (Ephesians 1:9-11 NIV).</a:t>
            </a:r>
            <a:r>
              <a:rPr lang="en-US" altLang="en-US" sz="2800">
                <a:solidFill>
                  <a:prstClr val="black"/>
                </a:solidFill>
              </a:rPr>
              <a:t> </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1">
            <a:extLst>
              <a:ext uri="{FF2B5EF4-FFF2-40B4-BE49-F238E27FC236}">
                <a16:creationId xmlns:a16="http://schemas.microsoft.com/office/drawing/2014/main" id="{70C31B72-B38A-01D0-EF64-E7FF50FC1999}"/>
              </a:ext>
            </a:extLst>
          </p:cNvPr>
          <p:cNvSpPr>
            <a:spLocks noChangeArrowheads="1"/>
          </p:cNvSpPr>
          <p:nvPr/>
        </p:nvSpPr>
        <p:spPr bwMode="auto">
          <a:xfrm>
            <a:off x="1752600" y="609601"/>
            <a:ext cx="83820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400" b="1" i="1">
                <a:solidFill>
                  <a:prstClr val="black"/>
                </a:solidFill>
              </a:rPr>
              <a:t>Key verse: </a:t>
            </a:r>
            <a:r>
              <a:rPr lang="en-US" altLang="en-US" sz="2400" i="1">
                <a:solidFill>
                  <a:prstClr val="black"/>
                </a:solidFill>
              </a:rPr>
              <a:t>He grew up before him like a tender shoot, and like a root out of dry ground. He had no beauty or majesty to attract us to him, nothing in his appearance that we should desire him.  He was despised and rejected by men, a man of sorrows, and familiar with suffering. Like one from whom men hide their faces he was despised, and we esteemed him not. Surely he took up our infirmities and carried our sorrows, yet we considered him stricken by God, smitten by him, and afflicted. But he was pierced for our transgressions, he was crushed for our iniquities; the punishment that brought us peace was upon him, and by his wounds we are healed (Isaiah 53:2-5 NIV).</a:t>
            </a:r>
            <a:endParaRPr lang="en-US" altLang="en-US" sz="2400">
              <a:solidFill>
                <a:prstClr val="black"/>
              </a:solidFill>
            </a:endParaRPr>
          </a:p>
          <a:p>
            <a:pPr eaLnBrk="1" fontAlgn="base" hangingPunct="1">
              <a:spcBef>
                <a:spcPct val="0"/>
              </a:spcBef>
              <a:spcAft>
                <a:spcPct val="0"/>
              </a:spcAft>
            </a:pPr>
            <a:endParaRPr lang="en-US" altLang="en-US" sz="3200">
              <a:solidFill>
                <a:prstClr val="black"/>
              </a:solidFill>
            </a:endParaRPr>
          </a:p>
          <a:p>
            <a:pPr eaLnBrk="1" fontAlgn="base" hangingPunct="1">
              <a:spcBef>
                <a:spcPct val="0"/>
              </a:spcBef>
              <a:spcAft>
                <a:spcPct val="0"/>
              </a:spcAft>
            </a:pPr>
            <a:r>
              <a:rPr lang="en-US" altLang="en-US" sz="2400" b="1" i="1">
                <a:solidFill>
                  <a:prstClr val="black"/>
                </a:solidFill>
              </a:rPr>
              <a:t>Key thought: </a:t>
            </a:r>
            <a:r>
              <a:rPr lang="en-US" altLang="en-US" sz="2400">
                <a:solidFill>
                  <a:prstClr val="black"/>
                </a:solidFill>
              </a:rPr>
              <a:t>Christ’s death on the cross represents God’s ultimate vision for reconciling sinful man.</a:t>
            </a:r>
            <a:endParaRPr lang="en-US" altLang="en-US" sz="2400" i="1">
              <a:solidFill>
                <a:prstClr val="black"/>
              </a:solidFill>
            </a:endParaRPr>
          </a:p>
          <a:p>
            <a:pPr eaLnBrk="1" fontAlgn="base" hangingPunct="1">
              <a:spcBef>
                <a:spcPct val="0"/>
              </a:spcBef>
              <a:spcAft>
                <a:spcPct val="0"/>
              </a:spcAft>
            </a:pPr>
            <a:endParaRPr lang="en-US" altLang="en-US" sz="2400">
              <a:solidFill>
                <a:prstClr val="black"/>
              </a:solidFill>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1">
            <a:extLst>
              <a:ext uri="{FF2B5EF4-FFF2-40B4-BE49-F238E27FC236}">
                <a16:creationId xmlns:a16="http://schemas.microsoft.com/office/drawing/2014/main" id="{7572A541-2EF7-1029-691D-060BE08FD1EE}"/>
              </a:ext>
            </a:extLst>
          </p:cNvPr>
          <p:cNvSpPr>
            <a:spLocks noChangeArrowheads="1"/>
          </p:cNvSpPr>
          <p:nvPr/>
        </p:nvSpPr>
        <p:spPr bwMode="auto">
          <a:xfrm>
            <a:off x="1676400" y="241300"/>
            <a:ext cx="8610600" cy="661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400">
                <a:solidFill>
                  <a:prstClr val="black"/>
                </a:solidFill>
              </a:rPr>
              <a:t>In 1944, a mathematician named Peter Stoner sought to determine just what the probability was that an individual might be able to fulfill even eight of the three hundred thirty-three Messianic prophecies he chose to include in his analysis.</a:t>
            </a:r>
            <a:endParaRPr lang="en-US" altLang="en-US" sz="2400" baseline="30000">
              <a:solidFill>
                <a:prstClr val="black"/>
              </a:solidFill>
            </a:endParaRPr>
          </a:p>
          <a:p>
            <a:pPr eaLnBrk="1" fontAlgn="base" hangingPunct="1">
              <a:spcBef>
                <a:spcPct val="0"/>
              </a:spcBef>
              <a:spcAft>
                <a:spcPct val="0"/>
              </a:spcAft>
            </a:pPr>
            <a:endParaRPr lang="en-US" altLang="en-US" sz="2400" baseline="30000">
              <a:solidFill>
                <a:prstClr val="black"/>
              </a:solidFill>
            </a:endParaRPr>
          </a:p>
          <a:p>
            <a:pPr eaLnBrk="1" fontAlgn="base" hangingPunct="1">
              <a:spcBef>
                <a:spcPct val="0"/>
              </a:spcBef>
              <a:spcAft>
                <a:spcPct val="0"/>
              </a:spcAft>
            </a:pPr>
            <a:r>
              <a:rPr lang="en-US" altLang="en-US" sz="2400">
                <a:solidFill>
                  <a:prstClr val="black"/>
                </a:solidFill>
              </a:rPr>
              <a:t> He did this not from a Christian viewpoint but from a purely scientific perspective.  His results were published and found to be mathematically sound by the American Scientific Affiliation.  </a:t>
            </a:r>
          </a:p>
          <a:p>
            <a:pPr eaLnBrk="1" fontAlgn="base" hangingPunct="1">
              <a:spcBef>
                <a:spcPct val="0"/>
              </a:spcBef>
              <a:spcAft>
                <a:spcPct val="0"/>
              </a:spcAft>
            </a:pPr>
            <a:endParaRPr lang="en-US" altLang="en-US" sz="2400">
              <a:solidFill>
                <a:prstClr val="black"/>
              </a:solidFill>
            </a:endParaRPr>
          </a:p>
          <a:p>
            <a:pPr eaLnBrk="1" fontAlgn="base" hangingPunct="1">
              <a:spcBef>
                <a:spcPct val="0"/>
              </a:spcBef>
              <a:spcAft>
                <a:spcPct val="0"/>
              </a:spcAft>
            </a:pPr>
            <a:r>
              <a:rPr lang="en-US" altLang="en-US" sz="2400">
                <a:solidFill>
                  <a:prstClr val="black"/>
                </a:solidFill>
              </a:rPr>
              <a:t>He determined that the odds of such an event was 1 X 10 </a:t>
            </a:r>
            <a:r>
              <a:rPr lang="en-US" altLang="en-US" sz="2400" baseline="30000">
                <a:solidFill>
                  <a:prstClr val="black"/>
                </a:solidFill>
              </a:rPr>
              <a:t>17</a:t>
            </a:r>
            <a:r>
              <a:rPr lang="en-US" altLang="en-US" sz="2400">
                <a:solidFill>
                  <a:prstClr val="black"/>
                </a:solidFill>
              </a:rPr>
              <a:t>, and the odds of an individual fulfilling just forty-eight of these prophecies at 1 x 10</a:t>
            </a:r>
            <a:r>
              <a:rPr lang="en-US" altLang="en-US" sz="2400" baseline="30000">
                <a:solidFill>
                  <a:prstClr val="black"/>
                </a:solidFill>
              </a:rPr>
              <a:t>157</a:t>
            </a:r>
            <a:r>
              <a:rPr lang="en-US" altLang="en-US" sz="2400">
                <a:solidFill>
                  <a:prstClr val="black"/>
                </a:solidFill>
              </a:rPr>
              <a:t>! </a:t>
            </a:r>
          </a:p>
          <a:p>
            <a:pPr eaLnBrk="1" fontAlgn="base" hangingPunct="1">
              <a:spcBef>
                <a:spcPct val="0"/>
              </a:spcBef>
              <a:spcAft>
                <a:spcPct val="0"/>
              </a:spcAft>
            </a:pPr>
            <a:endParaRPr lang="en-US" altLang="en-US" sz="2400">
              <a:solidFill>
                <a:prstClr val="black"/>
              </a:solidFill>
            </a:endParaRPr>
          </a:p>
          <a:p>
            <a:pPr eaLnBrk="1" fontAlgn="base" hangingPunct="1">
              <a:spcBef>
                <a:spcPct val="0"/>
              </a:spcBef>
              <a:spcAft>
                <a:spcPct val="0"/>
              </a:spcAft>
            </a:pPr>
            <a:r>
              <a:rPr lang="en-US" altLang="en-US" sz="2400">
                <a:solidFill>
                  <a:prstClr val="black"/>
                </a:solidFill>
              </a:rPr>
              <a:t>God has given us over four thousand years of one repeated message: “the Messiah is My Son, and He is coming on My behalf.”  That has to be the longest-running advertisement in all of history. </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4008899-A99C-172D-04FC-4E76BD413485}"/>
              </a:ext>
            </a:extLst>
          </p:cNvPr>
          <p:cNvGraphicFramePr>
            <a:graphicFrameLocks noGrp="1"/>
          </p:cNvGraphicFramePr>
          <p:nvPr/>
        </p:nvGraphicFramePr>
        <p:xfrm>
          <a:off x="1676400" y="228601"/>
          <a:ext cx="8915400" cy="6450013"/>
        </p:xfrm>
        <a:graphic>
          <a:graphicData uri="http://schemas.openxmlformats.org/drawingml/2006/table">
            <a:tbl>
              <a:tblPr/>
              <a:tblGrid>
                <a:gridCol w="2679970">
                  <a:extLst>
                    <a:ext uri="{9D8B030D-6E8A-4147-A177-3AD203B41FA5}">
                      <a16:colId xmlns:a16="http://schemas.microsoft.com/office/drawing/2014/main" val="20000"/>
                    </a:ext>
                  </a:extLst>
                </a:gridCol>
                <a:gridCol w="6235430">
                  <a:extLst>
                    <a:ext uri="{9D8B030D-6E8A-4147-A177-3AD203B41FA5}">
                      <a16:colId xmlns:a16="http://schemas.microsoft.com/office/drawing/2014/main" val="20001"/>
                    </a:ext>
                  </a:extLst>
                </a:gridCol>
              </a:tblGrid>
              <a:tr h="269337">
                <a:tc>
                  <a:txBody>
                    <a:bodyPr/>
                    <a:lstStyle/>
                    <a:p>
                      <a:pPr marL="0" marR="0" algn="ctr">
                        <a:lnSpc>
                          <a:spcPct val="115000"/>
                        </a:lnSpc>
                        <a:spcBef>
                          <a:spcPts val="0"/>
                        </a:spcBef>
                        <a:spcAft>
                          <a:spcPts val="0"/>
                        </a:spcAft>
                      </a:pPr>
                      <a:r>
                        <a:rPr lang="en-US" sz="1600" b="1" dirty="0">
                          <a:solidFill>
                            <a:schemeClr val="bg1"/>
                          </a:solidFill>
                          <a:latin typeface="Times New Roman"/>
                          <a:ea typeface="Calibri"/>
                          <a:cs typeface="Times New Roman"/>
                        </a:rPr>
                        <a:t>Prophecy</a:t>
                      </a:r>
                      <a:endParaRPr lang="en-US" sz="1600" dirty="0">
                        <a:solidFill>
                          <a:schemeClr val="bg1"/>
                        </a:solidFill>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1600" b="1" dirty="0">
                          <a:solidFill>
                            <a:schemeClr val="bg1"/>
                          </a:solidFill>
                          <a:latin typeface="Times New Roman"/>
                          <a:ea typeface="Calibri"/>
                          <a:cs typeface="Times New Roman"/>
                        </a:rPr>
                        <a:t>Scripture examples</a:t>
                      </a:r>
                      <a:endParaRPr lang="en-US" sz="1600" dirty="0">
                        <a:solidFill>
                          <a:schemeClr val="bg1"/>
                        </a:solidFill>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556907">
                <a:tc>
                  <a:txBody>
                    <a:bodyPr/>
                    <a:lstStyle/>
                    <a:p>
                      <a:pPr marL="0" marR="0">
                        <a:lnSpc>
                          <a:spcPct val="115000"/>
                        </a:lnSpc>
                        <a:spcBef>
                          <a:spcPts val="0"/>
                        </a:spcBef>
                        <a:spcAft>
                          <a:spcPts val="0"/>
                        </a:spcAft>
                      </a:pPr>
                      <a:r>
                        <a:rPr lang="en-US" sz="1600" b="1" dirty="0">
                          <a:latin typeface="Times New Roman"/>
                          <a:ea typeface="Calibri"/>
                          <a:cs typeface="Times New Roman"/>
                        </a:rPr>
                        <a:t>What would the Messiah be like, and what would He do?</a:t>
                      </a:r>
                      <a:endParaRPr lang="en-US" sz="1600" dirty="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a Prophet (John 6:14); a King (John 19:19); righteous (John 5:30); humble (Matthew 11:29); Spirit-filled (Matthew 3:16-17); a Shepherd (John 10:11)</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44477">
                <a:tc>
                  <a:txBody>
                    <a:bodyPr/>
                    <a:lstStyle/>
                    <a:p>
                      <a:pPr marL="0" marR="0">
                        <a:lnSpc>
                          <a:spcPct val="115000"/>
                        </a:lnSpc>
                        <a:spcBef>
                          <a:spcPts val="0"/>
                        </a:spcBef>
                        <a:spcAft>
                          <a:spcPts val="0"/>
                        </a:spcAft>
                      </a:pPr>
                      <a:r>
                        <a:rPr lang="en-US" sz="1600" b="1">
                          <a:latin typeface="Times New Roman"/>
                          <a:ea typeface="Calibri"/>
                          <a:cs typeface="Times New Roman"/>
                        </a:rPr>
                        <a:t>He would be the Savior of God’s chosen and all mankind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an acceptable sin offering (Romans 5:8-9); a blood offering (1 John 3:14-18); redeem Israel (Luke 2:38); rejected by many (John 12:37-40); establish a new covenant (Matthew 26:28)</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44477">
                <a:tc>
                  <a:txBody>
                    <a:bodyPr/>
                    <a:lstStyle/>
                    <a:p>
                      <a:pPr marL="0" marR="0">
                        <a:lnSpc>
                          <a:spcPct val="115000"/>
                        </a:lnSpc>
                        <a:spcBef>
                          <a:spcPts val="0"/>
                        </a:spcBef>
                        <a:spcAft>
                          <a:spcPts val="0"/>
                        </a:spcAft>
                      </a:pPr>
                      <a:r>
                        <a:rPr lang="en-US" sz="1600" b="1">
                          <a:latin typeface="Times New Roman"/>
                          <a:ea typeface="Calibri"/>
                          <a:cs typeface="Times New Roman"/>
                        </a:rPr>
                        <a:t>He would be crucified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grouped with criminals (Mark 15:27-28); offered vinegar (John 19:28-29); clothes would be divided as spoil (John 19:23-24); would be pierced (Matthew 27:38); people would mock His agony (Matthew 27:39)</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44477">
                <a:tc>
                  <a:txBody>
                    <a:bodyPr/>
                    <a:lstStyle/>
                    <a:p>
                      <a:pPr marL="0" marR="0">
                        <a:lnSpc>
                          <a:spcPct val="115000"/>
                        </a:lnSpc>
                        <a:spcBef>
                          <a:spcPts val="0"/>
                        </a:spcBef>
                        <a:spcAft>
                          <a:spcPts val="0"/>
                        </a:spcAft>
                      </a:pPr>
                      <a:r>
                        <a:rPr lang="en-US" sz="1600" b="1">
                          <a:latin typeface="Times New Roman"/>
                          <a:ea typeface="Calibri"/>
                          <a:cs typeface="Times New Roman"/>
                        </a:rPr>
                        <a:t>He would be resurrected and victorious over sin and death</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defeated death (Mark 16:6-7); defeat Satan (1 John 3:8); ascend to heaven (Luke 24:51); crowned as King (Acts 13:30-33); would be exalted (Ephesians 1:20-22); sit at the right hand of God (Mark 16:19)</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32047">
                <a:tc>
                  <a:txBody>
                    <a:bodyPr/>
                    <a:lstStyle/>
                    <a:p>
                      <a:pPr marL="0" marR="0">
                        <a:lnSpc>
                          <a:spcPct val="115000"/>
                        </a:lnSpc>
                        <a:spcBef>
                          <a:spcPts val="0"/>
                        </a:spcBef>
                        <a:spcAft>
                          <a:spcPts val="0"/>
                        </a:spcAft>
                      </a:pPr>
                      <a:r>
                        <a:rPr lang="en-US" sz="1600" b="1">
                          <a:latin typeface="Times New Roman"/>
                          <a:ea typeface="Calibri"/>
                          <a:cs typeface="Times New Roman"/>
                        </a:rPr>
                        <a:t>He would be a true Hebrew and a descendant of David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line of Shem (Luke 3:23-26); line of Abraham (Matthew 1:1); line of Isaac (Luke 3:23-34); line of Jacob (Matthew 1:2); line of Judah (Luke 3:33); line of Boaz (Luke 3:23-32); line of Jesse (Romans 15:12); line of David (Matthew 1:1)</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44477">
                <a:tc>
                  <a:txBody>
                    <a:bodyPr/>
                    <a:lstStyle/>
                    <a:p>
                      <a:pPr marL="0" marR="0">
                        <a:lnSpc>
                          <a:spcPct val="115000"/>
                        </a:lnSpc>
                        <a:spcBef>
                          <a:spcPts val="0"/>
                        </a:spcBef>
                        <a:spcAft>
                          <a:spcPts val="0"/>
                        </a:spcAft>
                      </a:pPr>
                      <a:r>
                        <a:rPr lang="en-US" sz="1600" b="1">
                          <a:latin typeface="Times New Roman"/>
                          <a:ea typeface="Calibri"/>
                          <a:cs typeface="Times New Roman"/>
                        </a:rPr>
                        <a:t>He would obey the Father’s commands</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would please God (Matthew 3:17); would glorify God (Matthew 15:30-31); would do God’s will (John 12:27); would be God’s servant (John 6:38); God would be satisfied (John 4:34)</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56907">
                <a:tc>
                  <a:txBody>
                    <a:bodyPr/>
                    <a:lstStyle/>
                    <a:p>
                      <a:pPr marL="0" marR="0">
                        <a:lnSpc>
                          <a:spcPct val="115000"/>
                        </a:lnSpc>
                        <a:spcBef>
                          <a:spcPts val="0"/>
                        </a:spcBef>
                        <a:spcAft>
                          <a:spcPts val="0"/>
                        </a:spcAft>
                      </a:pPr>
                      <a:r>
                        <a:rPr lang="en-US" sz="1600" b="1">
                          <a:latin typeface="Times New Roman"/>
                          <a:ea typeface="Calibri"/>
                          <a:cs typeface="Times New Roman"/>
                        </a:rPr>
                        <a:t>He would be rejected by man</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by the Jews (John 5:43); by His family (Mark 3:30-31); by the Gentiles (Acts 4:25-28)</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56907">
                <a:tc>
                  <a:txBody>
                    <a:bodyPr/>
                    <a:lstStyle/>
                    <a:p>
                      <a:pPr marL="0" marR="0">
                        <a:lnSpc>
                          <a:spcPct val="115000"/>
                        </a:lnSpc>
                        <a:spcBef>
                          <a:spcPts val="0"/>
                        </a:spcBef>
                        <a:spcAft>
                          <a:spcPts val="0"/>
                        </a:spcAft>
                      </a:pPr>
                      <a:r>
                        <a:rPr lang="en-US" sz="1600" b="1">
                          <a:latin typeface="Times New Roman"/>
                          <a:ea typeface="Calibri"/>
                          <a:cs typeface="Times New Roman"/>
                        </a:rPr>
                        <a:t>He would be God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as Creator (John 1:3); as God incarnate (Matthew 1:23); as both God and man (John 10:30); as Lord (Matthew 22:41-45)</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F8E4781-1FF3-9DEA-3012-94E7359A8707}"/>
              </a:ext>
            </a:extLst>
          </p:cNvPr>
          <p:cNvGraphicFramePr>
            <a:graphicFrameLocks noGrp="1"/>
          </p:cNvGraphicFramePr>
          <p:nvPr/>
        </p:nvGraphicFramePr>
        <p:xfrm>
          <a:off x="1752600" y="228600"/>
          <a:ext cx="8839200" cy="6476998"/>
        </p:xfrm>
        <a:graphic>
          <a:graphicData uri="http://schemas.openxmlformats.org/drawingml/2006/table">
            <a:tbl>
              <a:tblPr/>
              <a:tblGrid>
                <a:gridCol w="2657064">
                  <a:extLst>
                    <a:ext uri="{9D8B030D-6E8A-4147-A177-3AD203B41FA5}">
                      <a16:colId xmlns:a16="http://schemas.microsoft.com/office/drawing/2014/main" val="20000"/>
                    </a:ext>
                  </a:extLst>
                </a:gridCol>
                <a:gridCol w="6182136">
                  <a:extLst>
                    <a:ext uri="{9D8B030D-6E8A-4147-A177-3AD203B41FA5}">
                      <a16:colId xmlns:a16="http://schemas.microsoft.com/office/drawing/2014/main" val="20001"/>
                    </a:ext>
                  </a:extLst>
                </a:gridCol>
              </a:tblGrid>
              <a:tr h="323849">
                <a:tc>
                  <a:txBody>
                    <a:bodyPr/>
                    <a:lstStyle/>
                    <a:p>
                      <a:pPr marL="0" marR="0" algn="ctr">
                        <a:lnSpc>
                          <a:spcPct val="115000"/>
                        </a:lnSpc>
                        <a:spcBef>
                          <a:spcPts val="0"/>
                        </a:spcBef>
                        <a:spcAft>
                          <a:spcPts val="0"/>
                        </a:spcAft>
                      </a:pPr>
                      <a:r>
                        <a:rPr lang="en-US" sz="1600" b="1" dirty="0">
                          <a:solidFill>
                            <a:schemeClr val="bg1"/>
                          </a:solidFill>
                          <a:latin typeface="Times New Roman"/>
                          <a:ea typeface="Calibri"/>
                          <a:cs typeface="Times New Roman"/>
                        </a:rPr>
                        <a:t>Prophecy</a:t>
                      </a:r>
                      <a:endParaRPr lang="en-US" sz="1600" dirty="0">
                        <a:solidFill>
                          <a:schemeClr val="bg1"/>
                        </a:solidFill>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1600" b="1" dirty="0">
                          <a:solidFill>
                            <a:schemeClr val="bg1"/>
                          </a:solidFill>
                          <a:latin typeface="Times New Roman"/>
                          <a:ea typeface="Calibri"/>
                          <a:cs typeface="Times New Roman"/>
                        </a:rPr>
                        <a:t>Scripture examples</a:t>
                      </a:r>
                      <a:endParaRPr lang="en-US" sz="1600" dirty="0">
                        <a:solidFill>
                          <a:schemeClr val="bg1"/>
                        </a:solidFill>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647702">
                <a:tc>
                  <a:txBody>
                    <a:bodyPr/>
                    <a:lstStyle/>
                    <a:p>
                      <a:pPr marL="0" marR="0">
                        <a:lnSpc>
                          <a:spcPct val="115000"/>
                        </a:lnSpc>
                        <a:spcBef>
                          <a:spcPts val="0"/>
                        </a:spcBef>
                        <a:spcAft>
                          <a:spcPts val="0"/>
                        </a:spcAft>
                      </a:pPr>
                      <a:r>
                        <a:rPr lang="en-US" sz="1600" b="1" dirty="0">
                          <a:latin typeface="Times New Roman"/>
                          <a:ea typeface="Calibri"/>
                          <a:cs typeface="Times New Roman"/>
                        </a:rPr>
                        <a:t>He would be born of woman </a:t>
                      </a:r>
                      <a:endParaRPr lang="en-US" sz="1600" dirty="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natural birth (Luke 1:34-35); from a virgin (Matthew 1:18-20); in Bethlehem (Matthew 2:1-2); as God with us (Matthew 1:23)</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7702">
                <a:tc>
                  <a:txBody>
                    <a:bodyPr/>
                    <a:lstStyle/>
                    <a:p>
                      <a:pPr marL="0" marR="0">
                        <a:lnSpc>
                          <a:spcPct val="115000"/>
                        </a:lnSpc>
                        <a:spcBef>
                          <a:spcPts val="0"/>
                        </a:spcBef>
                        <a:spcAft>
                          <a:spcPts val="0"/>
                        </a:spcAft>
                      </a:pPr>
                      <a:r>
                        <a:rPr lang="en-US" sz="1600" b="1">
                          <a:latin typeface="Times New Roman"/>
                          <a:ea typeface="Calibri"/>
                          <a:cs typeface="Times New Roman"/>
                        </a:rPr>
                        <a:t>He would have a ministry</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preach the Good News (Matthew 26:28); beheld as King (Hebrews 8:1); enter Jerusalem on a donkey (Matthew 21:6-9)</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47702">
                <a:tc>
                  <a:txBody>
                    <a:bodyPr/>
                    <a:lstStyle/>
                    <a:p>
                      <a:pPr marL="0" marR="0">
                        <a:lnSpc>
                          <a:spcPct val="115000"/>
                        </a:lnSpc>
                        <a:spcBef>
                          <a:spcPts val="0"/>
                        </a:spcBef>
                        <a:spcAft>
                          <a:spcPts val="0"/>
                        </a:spcAft>
                      </a:pPr>
                      <a:r>
                        <a:rPr lang="en-US" sz="1600" b="1">
                          <a:latin typeface="Times New Roman"/>
                          <a:ea typeface="Calibri"/>
                          <a:cs typeface="Times New Roman"/>
                        </a:rPr>
                        <a:t>He would serve all mankind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for all nations (John 18:11); for all people (John 3:16); for the Gentiles (John 8:12)</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71549">
                <a:tc>
                  <a:txBody>
                    <a:bodyPr/>
                    <a:lstStyle/>
                    <a:p>
                      <a:pPr marL="0" marR="0">
                        <a:lnSpc>
                          <a:spcPct val="115000"/>
                        </a:lnSpc>
                        <a:spcBef>
                          <a:spcPts val="0"/>
                        </a:spcBef>
                        <a:spcAft>
                          <a:spcPts val="0"/>
                        </a:spcAft>
                      </a:pPr>
                      <a:r>
                        <a:rPr lang="en-US" sz="1600" b="1">
                          <a:latin typeface="Times New Roman"/>
                          <a:ea typeface="Calibri"/>
                          <a:cs typeface="Times New Roman"/>
                        </a:rPr>
                        <a:t>He would suffer greatly</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with great sorrow (Luke 19:41-42); greatly afflicted (Matthew 27:27-31); persecuted (John 15:24-25); spit upon (Matthew 27:67); whipped (Matthew 27:26)</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He would be the Son of God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God’s Son (Luke 1:31-35); God would be His Father (John 12:28-30)</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47702">
                <a:tc>
                  <a:txBody>
                    <a:bodyPr/>
                    <a:lstStyle/>
                    <a:p>
                      <a:pPr marL="0" marR="0">
                        <a:lnSpc>
                          <a:spcPct val="115000"/>
                        </a:lnSpc>
                        <a:spcBef>
                          <a:spcPts val="0"/>
                        </a:spcBef>
                        <a:spcAft>
                          <a:spcPts val="0"/>
                        </a:spcAft>
                      </a:pPr>
                      <a:r>
                        <a:rPr lang="en-US" sz="1600" b="1">
                          <a:latin typeface="Times New Roman"/>
                          <a:ea typeface="Calibri"/>
                          <a:cs typeface="Times New Roman"/>
                        </a:rPr>
                        <a:t>He would perform miracles</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heal the blind and deaf (Matthew 9:27-31); heal the lame and dumb (Matthew 11:5)</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He would be betrayed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by a friend (Mark 14:17-18); for pieces of silver (Matthew 26:14-15)</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He would be despised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by many (Luke 23:21-23); by those in power (Matthew 26:3-4)</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He had lived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forever (John 1:1-2); having no beginning or end (John 8:58)</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He would have a herald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to prepare the way (Luke 1:16-17); from the wilderness (Matthew 3:1)</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He would be judged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falsely (John 18:29-30); without uttering a rebuke (Mark 7:6)</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He would be abandoned</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by His disciples (Mark 14:50); by His associates (Luke 23:49)</a:t>
                      </a:r>
                      <a:endParaRPr lang="en-US" sz="160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23849">
                <a:tc>
                  <a:txBody>
                    <a:bodyPr/>
                    <a:lstStyle/>
                    <a:p>
                      <a:pPr marL="0" marR="0">
                        <a:lnSpc>
                          <a:spcPct val="115000"/>
                        </a:lnSpc>
                        <a:spcBef>
                          <a:spcPts val="0"/>
                        </a:spcBef>
                        <a:spcAft>
                          <a:spcPts val="0"/>
                        </a:spcAft>
                      </a:pPr>
                      <a:r>
                        <a:rPr lang="en-US" sz="1600" b="1">
                          <a:latin typeface="Times New Roman"/>
                          <a:ea typeface="Calibri"/>
                          <a:cs typeface="Times New Roman"/>
                        </a:rPr>
                        <a:t>Time of His coming</a:t>
                      </a:r>
                      <a:endParaRPr lang="en-US" sz="16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a:ea typeface="Calibri"/>
                          <a:cs typeface="Times New Roman"/>
                        </a:rPr>
                        <a:t>483 years after the temple was to be rebuilt (John 12:12-13)</a:t>
                      </a:r>
                      <a:endParaRPr lang="en-US" sz="1600" dirty="0">
                        <a:latin typeface="Calibri"/>
                        <a:ea typeface="Calibri"/>
                        <a:cs typeface="Times New Roman"/>
                      </a:endParaRPr>
                    </a:p>
                  </a:txBody>
                  <a:tcPr marL="34421" marR="3442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2B837DA7-93D9-CCF3-F488-B5D676E6482F}"/>
              </a:ext>
            </a:extLst>
          </p:cNvPr>
          <p:cNvSpPr>
            <a:spLocks noChangeArrowheads="1"/>
          </p:cNvSpPr>
          <p:nvPr/>
        </p:nvSpPr>
        <p:spPr bwMode="auto">
          <a:xfrm>
            <a:off x="1524000" y="152401"/>
            <a:ext cx="9144000" cy="681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1900">
                <a:solidFill>
                  <a:prstClr val="black"/>
                </a:solidFill>
              </a:rPr>
              <a:t>One disciple recorded these words concerning the Sunday before the Passover, “The crowds that went ahead of him and those that followed shouted, “</a:t>
            </a:r>
            <a:r>
              <a:rPr lang="en-US" altLang="en-US" sz="1900" i="1">
                <a:solidFill>
                  <a:prstClr val="black"/>
                </a:solidFill>
              </a:rPr>
              <a:t>Hosanna to the Son of David! Blessed is he who comes in the name of the Lord! Hosanna in the highest!” (Matthew 21:9 NIV)</a:t>
            </a:r>
            <a:r>
              <a:rPr lang="en-US" altLang="en-US" sz="1900">
                <a:solidFill>
                  <a:prstClr val="black"/>
                </a:solidFill>
              </a:rPr>
              <a:t>. </a:t>
            </a:r>
          </a:p>
          <a:p>
            <a:pPr eaLnBrk="1" fontAlgn="base" hangingPunct="1">
              <a:spcBef>
                <a:spcPct val="0"/>
              </a:spcBef>
              <a:spcAft>
                <a:spcPct val="0"/>
              </a:spcAft>
            </a:pPr>
            <a:endParaRPr lang="en-US" altLang="en-US" sz="1900">
              <a:solidFill>
                <a:prstClr val="black"/>
              </a:solidFill>
            </a:endParaRPr>
          </a:p>
          <a:p>
            <a:pPr eaLnBrk="1" fontAlgn="base" hangingPunct="1">
              <a:spcBef>
                <a:spcPct val="0"/>
              </a:spcBef>
              <a:spcAft>
                <a:spcPct val="0"/>
              </a:spcAft>
            </a:pPr>
            <a:r>
              <a:rPr lang="en-US" altLang="en-US" sz="1900">
                <a:solidFill>
                  <a:prstClr val="black"/>
                </a:solidFill>
              </a:rPr>
              <a:t>Many would have entered Jerusalem from throughout the nation and would have shared about what they had seen Him do.  His reputation would have surely preceded Him. </a:t>
            </a:r>
          </a:p>
          <a:p>
            <a:pPr eaLnBrk="1" fontAlgn="base" hangingPunct="1">
              <a:spcBef>
                <a:spcPct val="0"/>
              </a:spcBef>
              <a:spcAft>
                <a:spcPct val="0"/>
              </a:spcAft>
            </a:pPr>
            <a:endParaRPr lang="en-US" altLang="en-US" sz="1900">
              <a:solidFill>
                <a:prstClr val="black"/>
              </a:solidFill>
            </a:endParaRPr>
          </a:p>
          <a:p>
            <a:pPr eaLnBrk="1" fontAlgn="base" hangingPunct="1">
              <a:spcBef>
                <a:spcPct val="0"/>
              </a:spcBef>
              <a:spcAft>
                <a:spcPct val="0"/>
              </a:spcAft>
            </a:pPr>
            <a:r>
              <a:rPr lang="en-US" altLang="en-US" sz="1900">
                <a:solidFill>
                  <a:prstClr val="black"/>
                </a:solidFill>
              </a:rPr>
              <a:t>They had seen or heard that He:</a:t>
            </a:r>
          </a:p>
          <a:p>
            <a:pPr eaLnBrk="1" fontAlgn="base" hangingPunct="1">
              <a:spcBef>
                <a:spcPct val="0"/>
              </a:spcBef>
              <a:spcAft>
                <a:spcPct val="0"/>
              </a:spcAft>
            </a:pPr>
            <a:endParaRPr lang="en-US" altLang="en-US" sz="1900">
              <a:solidFill>
                <a:prstClr val="black"/>
              </a:solidFill>
            </a:endParaRPr>
          </a:p>
          <a:p>
            <a:pPr eaLnBrk="1" fontAlgn="base" hangingPunct="1">
              <a:spcBef>
                <a:spcPct val="0"/>
              </a:spcBef>
              <a:spcAft>
                <a:spcPct val="0"/>
              </a:spcAft>
            </a:pPr>
            <a:r>
              <a:rPr lang="en-US" altLang="en-US" sz="1900">
                <a:solidFill>
                  <a:prstClr val="black"/>
                </a:solidFill>
              </a:rPr>
              <a:t>•miraculously fed thousands,</a:t>
            </a:r>
          </a:p>
          <a:p>
            <a:pPr eaLnBrk="1" fontAlgn="base" hangingPunct="1">
              <a:spcBef>
                <a:spcPct val="0"/>
              </a:spcBef>
              <a:spcAft>
                <a:spcPct val="0"/>
              </a:spcAft>
            </a:pPr>
            <a:r>
              <a:rPr lang="en-US" altLang="en-US" sz="1900">
                <a:solidFill>
                  <a:prstClr val="black"/>
                </a:solidFill>
              </a:rPr>
              <a:t>•healed the sick,</a:t>
            </a:r>
          </a:p>
          <a:p>
            <a:pPr eaLnBrk="1" fontAlgn="base" hangingPunct="1">
              <a:spcBef>
                <a:spcPct val="0"/>
              </a:spcBef>
              <a:spcAft>
                <a:spcPct val="0"/>
              </a:spcAft>
            </a:pPr>
            <a:r>
              <a:rPr lang="en-US" altLang="en-US" sz="1900">
                <a:solidFill>
                  <a:prstClr val="black"/>
                </a:solidFill>
              </a:rPr>
              <a:t>•cast out demons and restored individuals back to their loved ones,</a:t>
            </a:r>
          </a:p>
          <a:p>
            <a:pPr eaLnBrk="1" fontAlgn="base" hangingPunct="1">
              <a:spcBef>
                <a:spcPct val="0"/>
              </a:spcBef>
              <a:spcAft>
                <a:spcPct val="0"/>
              </a:spcAft>
            </a:pPr>
            <a:r>
              <a:rPr lang="en-US" altLang="en-US" sz="1900">
                <a:solidFill>
                  <a:prstClr val="black"/>
                </a:solidFill>
              </a:rPr>
              <a:t>•shared with them the message of God’s love, not God’s burden on their daily lives,</a:t>
            </a:r>
          </a:p>
          <a:p>
            <a:pPr eaLnBrk="1" fontAlgn="base" hangingPunct="1">
              <a:spcBef>
                <a:spcPct val="0"/>
              </a:spcBef>
              <a:spcAft>
                <a:spcPct val="0"/>
              </a:spcAft>
            </a:pPr>
            <a:r>
              <a:rPr lang="en-US" altLang="en-US" sz="1900">
                <a:solidFill>
                  <a:prstClr val="black"/>
                </a:solidFill>
              </a:rPr>
              <a:t>•taught them the Scriptures like no one else ever had the ability to do, and </a:t>
            </a:r>
          </a:p>
          <a:p>
            <a:pPr eaLnBrk="1" fontAlgn="base" hangingPunct="1">
              <a:spcBef>
                <a:spcPct val="0"/>
              </a:spcBef>
              <a:spcAft>
                <a:spcPct val="0"/>
              </a:spcAft>
            </a:pPr>
            <a:r>
              <a:rPr lang="en-US" altLang="en-US" sz="1900">
                <a:solidFill>
                  <a:prstClr val="black"/>
                </a:solidFill>
              </a:rPr>
              <a:t>•raised the dead back to life.</a:t>
            </a:r>
          </a:p>
          <a:p>
            <a:pPr eaLnBrk="1" fontAlgn="base" hangingPunct="1">
              <a:spcBef>
                <a:spcPct val="0"/>
              </a:spcBef>
              <a:spcAft>
                <a:spcPct val="0"/>
              </a:spcAft>
            </a:pPr>
            <a:endParaRPr lang="en-US" altLang="en-US" sz="1900">
              <a:solidFill>
                <a:prstClr val="black"/>
              </a:solidFill>
            </a:endParaRPr>
          </a:p>
          <a:p>
            <a:pPr eaLnBrk="1" fontAlgn="base" hangingPunct="1">
              <a:spcBef>
                <a:spcPct val="0"/>
              </a:spcBef>
              <a:spcAft>
                <a:spcPct val="0"/>
              </a:spcAft>
            </a:pPr>
            <a:r>
              <a:rPr lang="en-US" altLang="en-US" sz="1900">
                <a:solidFill>
                  <a:prstClr val="black"/>
                </a:solidFill>
              </a:rPr>
              <a:t>They would come with great expectations about what He might be able to do for them, what He might be able to do about the Roman occupation, and what He might be able to do to restore the nation to glory.  Yes, they would have high expectations, as evidenced by the cheering crowds as He entered Jerusalem early in the week.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969A8D67-F417-C919-7A1F-CECB1C88BE1F}"/>
              </a:ext>
            </a:extLst>
          </p:cNvPr>
          <p:cNvSpPr>
            <a:spLocks noChangeArrowheads="1"/>
          </p:cNvSpPr>
          <p:nvPr/>
        </p:nvSpPr>
        <p:spPr bwMode="auto">
          <a:xfrm>
            <a:off x="1828800" y="228600"/>
            <a:ext cx="86868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a:solidFill>
                  <a:prstClr val="black"/>
                </a:solidFill>
              </a:rPr>
              <a:t>The Bible records that the religious rulers and priests sought a means to rid themselves of this One whose fame was starting to grow. </a:t>
            </a:r>
          </a:p>
          <a:p>
            <a:pPr eaLnBrk="1" fontAlgn="base" hangingPunct="1">
              <a:spcBef>
                <a:spcPct val="0"/>
              </a:spcBef>
              <a:spcAft>
                <a:spcPct val="0"/>
              </a:spcAft>
            </a:pPr>
            <a:endParaRPr lang="en-US" altLang="en-US">
              <a:solidFill>
                <a:prstClr val="black"/>
              </a:solidFill>
            </a:endParaRPr>
          </a:p>
          <a:p>
            <a:pPr eaLnBrk="1" fontAlgn="base" hangingPunct="1">
              <a:spcBef>
                <a:spcPct val="0"/>
              </a:spcBef>
              <a:spcAft>
                <a:spcPct val="0"/>
              </a:spcAft>
            </a:pPr>
            <a:r>
              <a:rPr lang="en-US" altLang="en-US">
                <a:solidFill>
                  <a:prstClr val="black"/>
                </a:solidFill>
              </a:rPr>
              <a:t>The Bible records, “</a:t>
            </a:r>
            <a:r>
              <a:rPr lang="en-US" altLang="en-US" i="1">
                <a:solidFill>
                  <a:prstClr val="black"/>
                </a:solidFill>
              </a:rPr>
              <a:t>Now the Passover and the Feast of Unleavened Bread were only two days away, and the chief priests and the teachers of the law were looking for some sly way to arrest Jesus and kill him” (Mark 14:1 NIV).   </a:t>
            </a:r>
          </a:p>
          <a:p>
            <a:pPr eaLnBrk="1" fontAlgn="base" hangingPunct="1">
              <a:spcBef>
                <a:spcPct val="0"/>
              </a:spcBef>
              <a:spcAft>
                <a:spcPct val="0"/>
              </a:spcAft>
            </a:pPr>
            <a:endParaRPr lang="en-US" altLang="en-US" i="1">
              <a:solidFill>
                <a:prstClr val="black"/>
              </a:solidFill>
            </a:endParaRPr>
          </a:p>
          <a:p>
            <a:pPr eaLnBrk="1" fontAlgn="base" hangingPunct="1">
              <a:spcBef>
                <a:spcPct val="0"/>
              </a:spcBef>
              <a:spcAft>
                <a:spcPct val="0"/>
              </a:spcAft>
            </a:pPr>
            <a:r>
              <a:rPr lang="en-US" altLang="en-US">
                <a:solidFill>
                  <a:prstClr val="black"/>
                </a:solidFill>
              </a:rPr>
              <a:t>This they accomplished through Judas Iscariot’s betrayal of Jesus in the Garden following the Last Supper.  Following his arrest, Jesus was brought before the religious rulers to face false charges.  John recorded these words concerning their desire to rid themselves of Jesus, “</a:t>
            </a:r>
            <a:r>
              <a:rPr lang="en-US" altLang="en-US" i="1">
                <a:solidFill>
                  <a:prstClr val="black"/>
                </a:solidFill>
              </a:rPr>
              <a:t>You do not realize that it is better for you that one man die for the people than that the whole nation perish” (John 11:50 NIV). </a:t>
            </a:r>
          </a:p>
          <a:p>
            <a:pPr eaLnBrk="1" fontAlgn="base" hangingPunct="1">
              <a:spcBef>
                <a:spcPct val="0"/>
              </a:spcBef>
              <a:spcAft>
                <a:spcPct val="0"/>
              </a:spcAft>
            </a:pPr>
            <a:endParaRPr lang="en-US" altLang="en-US">
              <a:solidFill>
                <a:prstClr val="black"/>
              </a:solidFill>
            </a:endParaRPr>
          </a:p>
          <a:p>
            <a:pPr eaLnBrk="1" fontAlgn="base" hangingPunct="1">
              <a:spcBef>
                <a:spcPct val="0"/>
              </a:spcBef>
              <a:spcAft>
                <a:spcPct val="0"/>
              </a:spcAft>
            </a:pPr>
            <a:r>
              <a:rPr lang="en-US" altLang="en-US">
                <a:solidFill>
                  <a:prstClr val="black"/>
                </a:solidFill>
              </a:rPr>
              <a:t>The individuals who thought they served God were actually holding God in the flesh. The One they had longed to see was right in front of them, but their hearts were too blind to see. </a:t>
            </a:r>
          </a:p>
          <a:p>
            <a:pPr eaLnBrk="1" fontAlgn="base" hangingPunct="1">
              <a:spcBef>
                <a:spcPct val="0"/>
              </a:spcBef>
              <a:spcAft>
                <a:spcPct val="0"/>
              </a:spcAft>
            </a:pPr>
            <a:endParaRPr lang="en-US" altLang="en-US">
              <a:solidFill>
                <a:prstClr val="black"/>
              </a:solidFill>
            </a:endParaRPr>
          </a:p>
          <a:p>
            <a:pPr eaLnBrk="1" fontAlgn="base" hangingPunct="1">
              <a:spcBef>
                <a:spcPct val="0"/>
              </a:spcBef>
              <a:spcAft>
                <a:spcPct val="0"/>
              </a:spcAft>
            </a:pPr>
            <a:r>
              <a:rPr lang="en-US" altLang="en-US">
                <a:solidFill>
                  <a:prstClr val="black"/>
                </a:solidFill>
              </a:rPr>
              <a:t>Yes, it would be better if one man (Jesus) would be willing to perish than all of mankind.  It was not these individuals who were putting Jesus to death that day; it was God the Father.  By permitting this act of sacrifice to go forward, He was providing the means by which His chosen people, Israel, and all others could be redeemed.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1">
            <a:extLst>
              <a:ext uri="{FF2B5EF4-FFF2-40B4-BE49-F238E27FC236}">
                <a16:creationId xmlns:a16="http://schemas.microsoft.com/office/drawing/2014/main" id="{C152407C-0FF8-A5BF-C181-834F5E2A59A4}"/>
              </a:ext>
            </a:extLst>
          </p:cNvPr>
          <p:cNvSpPr>
            <a:spLocks noChangeArrowheads="1"/>
          </p:cNvSpPr>
          <p:nvPr/>
        </p:nvSpPr>
        <p:spPr bwMode="auto">
          <a:xfrm>
            <a:off x="1752600" y="685801"/>
            <a:ext cx="85344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200">
                <a:solidFill>
                  <a:prstClr val="black"/>
                </a:solidFill>
              </a:rPr>
              <a:t>The Pax Romana (Roman Peace) was instituted locally by the tag team of Herod the tetrarch and Pontius Pilate the governor. </a:t>
            </a:r>
          </a:p>
          <a:p>
            <a:pPr eaLnBrk="1" fontAlgn="base" hangingPunct="1">
              <a:spcBef>
                <a:spcPct val="0"/>
              </a:spcBef>
              <a:spcAft>
                <a:spcPct val="0"/>
              </a:spcAft>
            </a:pPr>
            <a:endParaRPr lang="en-US" altLang="en-US" sz="2200">
              <a:solidFill>
                <a:prstClr val="black"/>
              </a:solidFill>
            </a:endParaRPr>
          </a:p>
          <a:p>
            <a:pPr eaLnBrk="1" fontAlgn="base" hangingPunct="1">
              <a:spcBef>
                <a:spcPct val="0"/>
              </a:spcBef>
              <a:spcAft>
                <a:spcPct val="0"/>
              </a:spcAft>
            </a:pPr>
            <a:r>
              <a:rPr lang="en-US" altLang="en-US" sz="2200">
                <a:solidFill>
                  <a:prstClr val="black"/>
                </a:solidFill>
              </a:rPr>
              <a:t> Why did God choose just this moment to permit the sacrifice of His Son?  </a:t>
            </a:r>
          </a:p>
          <a:p>
            <a:pPr eaLnBrk="1" fontAlgn="base" hangingPunct="1">
              <a:spcBef>
                <a:spcPct val="0"/>
              </a:spcBef>
              <a:spcAft>
                <a:spcPct val="0"/>
              </a:spcAft>
            </a:pPr>
            <a:endParaRPr lang="en-US" altLang="en-US" sz="2200">
              <a:solidFill>
                <a:prstClr val="black"/>
              </a:solidFill>
            </a:endParaRPr>
          </a:p>
          <a:p>
            <a:pPr eaLnBrk="1" fontAlgn="base" hangingPunct="1">
              <a:spcBef>
                <a:spcPct val="0"/>
              </a:spcBef>
              <a:spcAft>
                <a:spcPct val="0"/>
              </a:spcAft>
            </a:pPr>
            <a:r>
              <a:rPr lang="en-US" altLang="en-US" sz="2200">
                <a:solidFill>
                  <a:prstClr val="black"/>
                </a:solidFill>
              </a:rPr>
              <a:t>Think about these conditions that existed:</a:t>
            </a:r>
          </a:p>
          <a:p>
            <a:pPr eaLnBrk="1" fontAlgn="base" hangingPunct="1">
              <a:spcBef>
                <a:spcPct val="0"/>
              </a:spcBef>
              <a:spcAft>
                <a:spcPct val="0"/>
              </a:spcAft>
            </a:pPr>
            <a:endParaRPr lang="en-US" altLang="en-US" sz="2200">
              <a:solidFill>
                <a:prstClr val="black"/>
              </a:solidFill>
            </a:endParaRPr>
          </a:p>
          <a:p>
            <a:pPr eaLnBrk="1" fontAlgn="base" hangingPunct="1">
              <a:spcBef>
                <a:spcPct val="0"/>
              </a:spcBef>
              <a:spcAft>
                <a:spcPct val="0"/>
              </a:spcAft>
            </a:pPr>
            <a:r>
              <a:rPr lang="en-US" altLang="en-US" sz="2200">
                <a:solidFill>
                  <a:prstClr val="black"/>
                </a:solidFill>
              </a:rPr>
              <a:t>•a unified (nearly one-world) government (exceptions being far Asia),</a:t>
            </a:r>
          </a:p>
          <a:p>
            <a:pPr eaLnBrk="1" fontAlgn="base" hangingPunct="1">
              <a:spcBef>
                <a:spcPct val="0"/>
              </a:spcBef>
              <a:spcAft>
                <a:spcPct val="0"/>
              </a:spcAft>
            </a:pPr>
            <a:r>
              <a:rPr lang="en-US" altLang="en-US" sz="2200">
                <a:solidFill>
                  <a:prstClr val="black"/>
                </a:solidFill>
              </a:rPr>
              <a:t>•the world in a state of near-peace while under occupation,</a:t>
            </a:r>
          </a:p>
          <a:p>
            <a:pPr eaLnBrk="1" fontAlgn="base" hangingPunct="1">
              <a:spcBef>
                <a:spcPct val="0"/>
              </a:spcBef>
              <a:spcAft>
                <a:spcPct val="0"/>
              </a:spcAft>
            </a:pPr>
            <a:r>
              <a:rPr lang="en-US" altLang="en-US" sz="2200">
                <a:solidFill>
                  <a:prstClr val="black"/>
                </a:solidFill>
              </a:rPr>
              <a:t>•an improved postal and transportation network (roads and ships),</a:t>
            </a:r>
          </a:p>
          <a:p>
            <a:pPr eaLnBrk="1" fontAlgn="base" hangingPunct="1">
              <a:spcBef>
                <a:spcPct val="0"/>
              </a:spcBef>
              <a:spcAft>
                <a:spcPct val="0"/>
              </a:spcAft>
            </a:pPr>
            <a:r>
              <a:rPr lang="en-US" altLang="en-US" sz="2200">
                <a:solidFill>
                  <a:prstClr val="black"/>
                </a:solidFill>
              </a:rPr>
              <a:t>•government-encouraged/enforced religion (in this case Caesar worship),</a:t>
            </a:r>
          </a:p>
          <a:p>
            <a:pPr eaLnBrk="1" fontAlgn="base" hangingPunct="1">
              <a:spcBef>
                <a:spcPct val="0"/>
              </a:spcBef>
              <a:spcAft>
                <a:spcPct val="0"/>
              </a:spcAft>
            </a:pPr>
            <a:r>
              <a:rPr lang="en-US" altLang="en-US" sz="2200">
                <a:solidFill>
                  <a:prstClr val="black"/>
                </a:solidFill>
              </a:rPr>
              <a:t>•a hunger for truth (the Hellenistic period), and</a:t>
            </a:r>
          </a:p>
          <a:p>
            <a:pPr eaLnBrk="1" fontAlgn="base" hangingPunct="1">
              <a:spcBef>
                <a:spcPct val="0"/>
              </a:spcBef>
              <a:spcAft>
                <a:spcPct val="0"/>
              </a:spcAft>
            </a:pPr>
            <a:r>
              <a:rPr lang="en-US" altLang="en-US" sz="2200">
                <a:solidFill>
                  <a:prstClr val="black"/>
                </a:solidFill>
              </a:rPr>
              <a:t>•Roman citizenship brought great privileges.</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8735D83-CFEE-CDBF-12F5-182BE9152F40}"/>
              </a:ext>
            </a:extLst>
          </p:cNvPr>
          <p:cNvGraphicFramePr>
            <a:graphicFrameLocks noGrp="1"/>
          </p:cNvGraphicFramePr>
          <p:nvPr/>
        </p:nvGraphicFramePr>
        <p:xfrm>
          <a:off x="1676400" y="228601"/>
          <a:ext cx="8686799" cy="6424613"/>
        </p:xfrm>
        <a:graphic>
          <a:graphicData uri="http://schemas.openxmlformats.org/drawingml/2006/table">
            <a:tbl>
              <a:tblPr/>
              <a:tblGrid>
                <a:gridCol w="2923675">
                  <a:extLst>
                    <a:ext uri="{9D8B030D-6E8A-4147-A177-3AD203B41FA5}">
                      <a16:colId xmlns:a16="http://schemas.microsoft.com/office/drawing/2014/main" val="20000"/>
                    </a:ext>
                  </a:extLst>
                </a:gridCol>
                <a:gridCol w="2883321">
                  <a:extLst>
                    <a:ext uri="{9D8B030D-6E8A-4147-A177-3AD203B41FA5}">
                      <a16:colId xmlns:a16="http://schemas.microsoft.com/office/drawing/2014/main" val="20001"/>
                    </a:ext>
                  </a:extLst>
                </a:gridCol>
                <a:gridCol w="141384">
                  <a:extLst>
                    <a:ext uri="{9D8B030D-6E8A-4147-A177-3AD203B41FA5}">
                      <a16:colId xmlns:a16="http://schemas.microsoft.com/office/drawing/2014/main" val="20002"/>
                    </a:ext>
                  </a:extLst>
                </a:gridCol>
                <a:gridCol w="2140479">
                  <a:extLst>
                    <a:ext uri="{9D8B030D-6E8A-4147-A177-3AD203B41FA5}">
                      <a16:colId xmlns:a16="http://schemas.microsoft.com/office/drawing/2014/main" val="20003"/>
                    </a:ext>
                  </a:extLst>
                </a:gridCol>
                <a:gridCol w="256784">
                  <a:extLst>
                    <a:ext uri="{9D8B030D-6E8A-4147-A177-3AD203B41FA5}">
                      <a16:colId xmlns:a16="http://schemas.microsoft.com/office/drawing/2014/main" val="20004"/>
                    </a:ext>
                  </a:extLst>
                </a:gridCol>
                <a:gridCol w="341156">
                  <a:extLst>
                    <a:ext uri="{9D8B030D-6E8A-4147-A177-3AD203B41FA5}">
                      <a16:colId xmlns:a16="http://schemas.microsoft.com/office/drawing/2014/main" val="20005"/>
                    </a:ext>
                  </a:extLst>
                </a:gridCol>
              </a:tblGrid>
              <a:tr h="263341">
                <a:tc>
                  <a:txBody>
                    <a:bodyPr/>
                    <a:lstStyle/>
                    <a:p>
                      <a:pPr marL="0" marR="0">
                        <a:lnSpc>
                          <a:spcPct val="115000"/>
                        </a:lnSpc>
                        <a:spcBef>
                          <a:spcPts val="0"/>
                        </a:spcBef>
                        <a:spcAft>
                          <a:spcPts val="0"/>
                        </a:spcAft>
                      </a:pPr>
                      <a:r>
                        <a:rPr lang="en-US" sz="1600" b="1" dirty="0">
                          <a:solidFill>
                            <a:schemeClr val="bg1"/>
                          </a:solidFill>
                          <a:latin typeface="Times New Roman"/>
                          <a:ea typeface="Calibri"/>
                          <a:cs typeface="Times New Roman"/>
                        </a:rPr>
                        <a:t>Roman government provided</a:t>
                      </a:r>
                      <a:endParaRPr lang="en-US" sz="1600" dirty="0">
                        <a:solidFill>
                          <a:schemeClr val="bg1"/>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tabLst>
                          <a:tab pos="1690370" algn="l"/>
                        </a:tabLst>
                      </a:pPr>
                      <a:r>
                        <a:rPr lang="en-US" sz="1600" b="1" dirty="0">
                          <a:solidFill>
                            <a:schemeClr val="bg1"/>
                          </a:solidFill>
                          <a:latin typeface="Times New Roman"/>
                          <a:ea typeface="Calibri"/>
                          <a:cs typeface="Times New Roman"/>
                        </a:rPr>
                        <a:t>God’s vision saw</a:t>
                      </a:r>
                      <a:endParaRPr lang="en-US" sz="1600" dirty="0">
                        <a:solidFill>
                          <a:schemeClr val="bg1"/>
                        </a:solidFill>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gridSpan="4">
                  <a:txBody>
                    <a:bodyPr/>
                    <a:lstStyle/>
                    <a:p>
                      <a:pPr marL="234950" marR="0">
                        <a:lnSpc>
                          <a:spcPct val="115000"/>
                        </a:lnSpc>
                        <a:spcBef>
                          <a:spcPts val="0"/>
                        </a:spcBef>
                        <a:spcAft>
                          <a:spcPts val="0"/>
                        </a:spcAft>
                      </a:pPr>
                      <a:r>
                        <a:rPr lang="en-US" sz="1600" b="1" dirty="0">
                          <a:solidFill>
                            <a:schemeClr val="bg1"/>
                          </a:solidFill>
                          <a:latin typeface="Times New Roman"/>
                          <a:ea typeface="Calibri"/>
                          <a:cs typeface="Times New Roman"/>
                        </a:rPr>
                        <a:t>Scripture references</a:t>
                      </a:r>
                      <a:endParaRPr lang="en-US" sz="1600" dirty="0">
                        <a:solidFill>
                          <a:schemeClr val="bg1"/>
                        </a:solidFill>
                        <a:latin typeface="Calibri"/>
                        <a:ea typeface="Calibri"/>
                        <a:cs typeface="Times New Roman"/>
                      </a:endParaRPr>
                    </a:p>
                  </a:txBody>
                  <a:tcPr marL="57828" marR="578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70159">
                <a:tc>
                  <a:txBody>
                    <a:bodyPr/>
                    <a:lstStyle/>
                    <a:p>
                      <a:pPr marL="0" marR="0">
                        <a:lnSpc>
                          <a:spcPct val="115000"/>
                        </a:lnSpc>
                        <a:spcBef>
                          <a:spcPts val="0"/>
                        </a:spcBef>
                        <a:spcAft>
                          <a:spcPts val="0"/>
                        </a:spcAft>
                      </a:pPr>
                      <a:r>
                        <a:rPr lang="en-US" sz="1400" b="1">
                          <a:latin typeface="Times New Roman"/>
                          <a:ea typeface="Calibri"/>
                          <a:cs typeface="Times New Roman"/>
                        </a:rPr>
                        <a:t>Unified world government</a:t>
                      </a:r>
                      <a:endParaRPr lang="en-US" sz="1400">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400">
                          <a:latin typeface="Times New Roman"/>
                          <a:ea typeface="Calibri"/>
                          <a:cs typeface="Times New Roman"/>
                        </a:rPr>
                        <a:t>the civility that Rome provided would be used to spread the news about the Messiah.  </a:t>
                      </a:r>
                      <a:endParaRPr lang="en-US" sz="1400">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tabLst>
                          <a:tab pos="1748155" algn="l"/>
                        </a:tabLst>
                      </a:pPr>
                      <a:r>
                        <a:rPr lang="en-US" sz="1400">
                          <a:latin typeface="Times New Roman"/>
                          <a:ea typeface="Calibri"/>
                          <a:cs typeface="Times New Roman"/>
                        </a:rPr>
                        <a:t>Matthew 22:21</a:t>
                      </a:r>
                      <a:endParaRPr lang="en-US" sz="1400">
                        <a:latin typeface="Calibri"/>
                        <a:ea typeface="Calibri"/>
                        <a:cs typeface="Times New Roman"/>
                      </a:endParaRPr>
                    </a:p>
                    <a:p>
                      <a:pPr marL="0" marR="0">
                        <a:lnSpc>
                          <a:spcPct val="115000"/>
                        </a:lnSpc>
                        <a:spcBef>
                          <a:spcPts val="0"/>
                        </a:spcBef>
                        <a:spcAft>
                          <a:spcPts val="0"/>
                        </a:spcAft>
                        <a:tabLst>
                          <a:tab pos="1748155" algn="l"/>
                        </a:tabLst>
                      </a:pPr>
                      <a:r>
                        <a:rPr lang="en-US" sz="1400">
                          <a:latin typeface="Times New Roman"/>
                          <a:ea typeface="Calibri"/>
                          <a:cs typeface="Times New Roman"/>
                        </a:rPr>
                        <a:t>Luke 2:1</a:t>
                      </a:r>
                      <a:endParaRPr lang="en-US" sz="1400">
                        <a:latin typeface="Calibri"/>
                        <a:ea typeface="Calibri"/>
                        <a:cs typeface="Times New Roman"/>
                      </a:endParaRPr>
                    </a:p>
                    <a:p>
                      <a:pPr marL="0" marR="0">
                        <a:lnSpc>
                          <a:spcPct val="115000"/>
                        </a:lnSpc>
                        <a:spcBef>
                          <a:spcPts val="0"/>
                        </a:spcBef>
                        <a:spcAft>
                          <a:spcPts val="0"/>
                        </a:spcAft>
                        <a:tabLst>
                          <a:tab pos="1748155" algn="l"/>
                        </a:tabLst>
                      </a:pPr>
                      <a:r>
                        <a:rPr lang="en-US" sz="1400">
                          <a:latin typeface="Times New Roman"/>
                          <a:ea typeface="Calibri"/>
                          <a:cs typeface="Times New Roman"/>
                        </a:rPr>
                        <a:t>Acts 17:7</a:t>
                      </a:r>
                      <a:endParaRPr lang="en-US" sz="1400">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900">
                        <a:latin typeface="Times New Roman"/>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900">
                        <a:latin typeface="Times New Roman"/>
                        <a:ea typeface="Calibri"/>
                        <a:cs typeface="Times New Roman"/>
                      </a:endParaRPr>
                    </a:p>
                  </a:txBody>
                  <a:tcPr marL="57828" marR="578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83598">
                <a:tc>
                  <a:txBody>
                    <a:bodyPr/>
                    <a:lstStyle/>
                    <a:p>
                      <a:pPr marL="0" marR="0">
                        <a:lnSpc>
                          <a:spcPct val="115000"/>
                        </a:lnSpc>
                        <a:spcBef>
                          <a:spcPts val="0"/>
                        </a:spcBef>
                        <a:spcAft>
                          <a:spcPts val="0"/>
                        </a:spcAft>
                      </a:pPr>
                      <a:r>
                        <a:rPr lang="en-US" sz="1400" b="1">
                          <a:latin typeface="Times New Roman"/>
                          <a:ea typeface="Calibri"/>
                          <a:cs typeface="Times New Roman"/>
                        </a:rPr>
                        <a:t>State of world peace</a:t>
                      </a:r>
                      <a:endParaRPr lang="en-US" sz="1400">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400">
                          <a:latin typeface="Times New Roman"/>
                          <a:ea typeface="Calibri"/>
                          <a:cs typeface="Times New Roman"/>
                        </a:rPr>
                        <a:t>that wars close countries.  The Pax Romana allowed the apostles to move freely throughout the known world with relative freedom with regards to travel.</a:t>
                      </a:r>
                      <a:endParaRPr lang="en-US" sz="1400">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nSpc>
                          <a:spcPct val="115000"/>
                        </a:lnSpc>
                        <a:spcBef>
                          <a:spcPts val="0"/>
                        </a:spcBef>
                        <a:spcAft>
                          <a:spcPts val="0"/>
                        </a:spcAft>
                      </a:pPr>
                      <a:r>
                        <a:rPr lang="en-US" sz="1400">
                          <a:latin typeface="Times New Roman"/>
                          <a:ea typeface="Calibri"/>
                          <a:cs typeface="Times New Roman"/>
                        </a:rPr>
                        <a:t>Acts 23:10</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Acts 26:32</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Acts 27:1</a:t>
                      </a:r>
                      <a:endParaRPr lang="en-US" sz="1400">
                        <a:latin typeface="Calibri"/>
                        <a:ea typeface="Calibri"/>
                        <a:cs typeface="Times New Roman"/>
                      </a:endParaRPr>
                    </a:p>
                  </a:txBody>
                  <a:tcPr marL="57828" marR="578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770159">
                <a:tc>
                  <a:txBody>
                    <a:bodyPr/>
                    <a:lstStyle/>
                    <a:p>
                      <a:pPr marL="0" marR="0">
                        <a:lnSpc>
                          <a:spcPct val="115000"/>
                        </a:lnSpc>
                        <a:spcBef>
                          <a:spcPts val="0"/>
                        </a:spcBef>
                        <a:spcAft>
                          <a:spcPts val="0"/>
                        </a:spcAft>
                      </a:pPr>
                      <a:r>
                        <a:rPr lang="en-US" sz="1400" b="1">
                          <a:latin typeface="Times New Roman"/>
                          <a:ea typeface="Calibri"/>
                          <a:cs typeface="Times New Roman"/>
                        </a:rPr>
                        <a:t>Transportation networks</a:t>
                      </a:r>
                      <a:endParaRPr lang="en-US" sz="1400">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400">
                          <a:latin typeface="Times New Roman"/>
                          <a:ea typeface="Calibri"/>
                          <a:cs typeface="Times New Roman"/>
                        </a:rPr>
                        <a:t>the quick dissemination of the gospel throughout the Roman Empire.</a:t>
                      </a:r>
                      <a:endParaRPr lang="en-US" sz="1400">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nSpc>
                          <a:spcPct val="115000"/>
                        </a:lnSpc>
                        <a:spcBef>
                          <a:spcPts val="0"/>
                        </a:spcBef>
                        <a:spcAft>
                          <a:spcPts val="0"/>
                        </a:spcAft>
                      </a:pPr>
                      <a:r>
                        <a:rPr lang="en-US" sz="1400">
                          <a:latin typeface="Times New Roman"/>
                          <a:ea typeface="Calibri"/>
                          <a:cs typeface="Times New Roman"/>
                        </a:rPr>
                        <a:t>Acts 16:9</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Acts 23:11</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Romans 1:15</a:t>
                      </a:r>
                      <a:endParaRPr lang="en-US" sz="1400">
                        <a:latin typeface="Calibri"/>
                        <a:ea typeface="Calibri"/>
                        <a:cs typeface="Times New Roman"/>
                      </a:endParaRPr>
                    </a:p>
                  </a:txBody>
                  <a:tcPr marL="57828" marR="578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283598">
                <a:tc>
                  <a:txBody>
                    <a:bodyPr/>
                    <a:lstStyle/>
                    <a:p>
                      <a:pPr marL="0" marR="0">
                        <a:lnSpc>
                          <a:spcPct val="115000"/>
                        </a:lnSpc>
                        <a:spcBef>
                          <a:spcPts val="0"/>
                        </a:spcBef>
                        <a:spcAft>
                          <a:spcPts val="0"/>
                        </a:spcAft>
                      </a:pPr>
                      <a:r>
                        <a:rPr lang="en-US" sz="1400" b="1">
                          <a:latin typeface="Times New Roman"/>
                          <a:ea typeface="Calibri"/>
                          <a:cs typeface="Times New Roman"/>
                        </a:rPr>
                        <a:t>Government-sponsored religion</a:t>
                      </a:r>
                      <a:endParaRPr lang="en-US" sz="1400">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400">
                          <a:latin typeface="Times New Roman"/>
                          <a:ea typeface="Calibri"/>
                          <a:cs typeface="Times New Roman"/>
                        </a:rPr>
                        <a:t>that Rome- sponsored Caesar worship set the stage for its eventual replacement by Rome-sponsored Christ worship many centuries later.</a:t>
                      </a:r>
                      <a:endParaRPr lang="en-US" sz="1400">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nSpc>
                          <a:spcPct val="115000"/>
                        </a:lnSpc>
                        <a:spcBef>
                          <a:spcPts val="0"/>
                        </a:spcBef>
                        <a:spcAft>
                          <a:spcPts val="0"/>
                        </a:spcAft>
                      </a:pPr>
                      <a:r>
                        <a:rPr lang="en-US" sz="1400">
                          <a:latin typeface="Times New Roman"/>
                          <a:ea typeface="Calibri"/>
                          <a:cs typeface="Times New Roman"/>
                        </a:rPr>
                        <a:t>Luke 23:2</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John 19:15</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Matthew 24:15</a:t>
                      </a:r>
                      <a:endParaRPr lang="en-US" sz="1400">
                        <a:latin typeface="Calibri"/>
                        <a:ea typeface="Calibri"/>
                        <a:cs typeface="Times New Roman"/>
                      </a:endParaRPr>
                    </a:p>
                  </a:txBody>
                  <a:tcPr marL="57828" marR="578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1026879">
                <a:tc>
                  <a:txBody>
                    <a:bodyPr/>
                    <a:lstStyle/>
                    <a:p>
                      <a:pPr marL="0" marR="0">
                        <a:lnSpc>
                          <a:spcPct val="115000"/>
                        </a:lnSpc>
                        <a:spcBef>
                          <a:spcPts val="0"/>
                        </a:spcBef>
                        <a:spcAft>
                          <a:spcPts val="0"/>
                        </a:spcAft>
                      </a:pPr>
                      <a:r>
                        <a:rPr lang="en-US" sz="1400" b="1">
                          <a:latin typeface="Times New Roman"/>
                          <a:ea typeface="Calibri"/>
                          <a:cs typeface="Times New Roman"/>
                        </a:rPr>
                        <a:t>Hellenistic ideals</a:t>
                      </a:r>
                      <a:endParaRPr lang="en-US" sz="1400">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400">
                          <a:latin typeface="Times New Roman"/>
                          <a:ea typeface="Calibri"/>
                          <a:cs typeface="Times New Roman"/>
                        </a:rPr>
                        <a:t>that man’s search for “truth” could be used to His advantage in introducing the gospel to the Gentiles.</a:t>
                      </a:r>
                      <a:endParaRPr lang="en-US" sz="1400">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nSpc>
                          <a:spcPct val="115000"/>
                        </a:lnSpc>
                        <a:spcBef>
                          <a:spcPts val="0"/>
                        </a:spcBef>
                        <a:spcAft>
                          <a:spcPts val="0"/>
                        </a:spcAft>
                      </a:pPr>
                      <a:r>
                        <a:rPr lang="en-US" sz="1400">
                          <a:latin typeface="Times New Roman"/>
                          <a:ea typeface="Calibri"/>
                          <a:cs typeface="Times New Roman"/>
                        </a:rPr>
                        <a:t>Acts 17:18</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Acts 17:21</a:t>
                      </a:r>
                      <a:endParaRPr lang="en-US" sz="1400">
                        <a:latin typeface="Calibri"/>
                        <a:ea typeface="Calibri"/>
                        <a:cs typeface="Times New Roman"/>
                      </a:endParaRPr>
                    </a:p>
                    <a:p>
                      <a:pPr marL="0" marR="0">
                        <a:lnSpc>
                          <a:spcPct val="115000"/>
                        </a:lnSpc>
                        <a:spcBef>
                          <a:spcPts val="0"/>
                        </a:spcBef>
                        <a:spcAft>
                          <a:spcPts val="0"/>
                        </a:spcAft>
                      </a:pPr>
                      <a:r>
                        <a:rPr lang="en-US" sz="1400">
                          <a:latin typeface="Times New Roman"/>
                          <a:ea typeface="Calibri"/>
                          <a:cs typeface="Times New Roman"/>
                        </a:rPr>
                        <a:t>Acts 17:22</a:t>
                      </a:r>
                      <a:endParaRPr lang="en-US" sz="1400">
                        <a:latin typeface="Calibri"/>
                        <a:ea typeface="Calibri"/>
                        <a:cs typeface="Times New Roman"/>
                      </a:endParaRPr>
                    </a:p>
                  </a:txBody>
                  <a:tcPr marL="57828" marR="578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1026879">
                <a:tc>
                  <a:txBody>
                    <a:bodyPr/>
                    <a:lstStyle/>
                    <a:p>
                      <a:pPr marL="0" marR="0">
                        <a:lnSpc>
                          <a:spcPct val="115000"/>
                        </a:lnSpc>
                        <a:spcBef>
                          <a:spcPts val="0"/>
                        </a:spcBef>
                        <a:spcAft>
                          <a:spcPts val="0"/>
                        </a:spcAft>
                      </a:pPr>
                      <a:r>
                        <a:rPr lang="en-US" sz="1400" b="1">
                          <a:latin typeface="Times New Roman"/>
                          <a:ea typeface="Calibri"/>
                          <a:cs typeface="Times New Roman"/>
                        </a:rPr>
                        <a:t>Citizenship privileges</a:t>
                      </a:r>
                      <a:endParaRPr lang="en-US" sz="1400">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400">
                          <a:latin typeface="Times New Roman"/>
                          <a:ea typeface="Calibri"/>
                          <a:cs typeface="Times New Roman"/>
                        </a:rPr>
                        <a:t>the means for Paul to spread the gospel with fewer hindrances and actually to share it with the Roman authorities.</a:t>
                      </a:r>
                      <a:endParaRPr lang="en-US" sz="1400">
                        <a:latin typeface="Calibri"/>
                        <a:ea typeface="Calibri"/>
                        <a:cs typeface="Times New Roman"/>
                      </a:endParaRPr>
                    </a:p>
                  </a:txBody>
                  <a:tcPr marL="57828" marR="5782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nSpc>
                          <a:spcPct val="115000"/>
                        </a:lnSpc>
                        <a:spcBef>
                          <a:spcPts val="0"/>
                        </a:spcBef>
                        <a:spcAft>
                          <a:spcPts val="0"/>
                        </a:spcAft>
                      </a:pPr>
                      <a:r>
                        <a:rPr lang="en-US" sz="1400" dirty="0">
                          <a:latin typeface="Times New Roman"/>
                          <a:ea typeface="Calibri"/>
                          <a:cs typeface="Times New Roman"/>
                        </a:rPr>
                        <a:t>Acts 22:27</a:t>
                      </a:r>
                      <a:endParaRPr lang="en-US" sz="1400" dirty="0">
                        <a:latin typeface="Calibri"/>
                        <a:ea typeface="Calibri"/>
                        <a:cs typeface="Times New Roman"/>
                      </a:endParaRPr>
                    </a:p>
                    <a:p>
                      <a:pPr marL="0" marR="0">
                        <a:lnSpc>
                          <a:spcPct val="115000"/>
                        </a:lnSpc>
                        <a:spcBef>
                          <a:spcPts val="0"/>
                        </a:spcBef>
                        <a:spcAft>
                          <a:spcPts val="0"/>
                        </a:spcAft>
                      </a:pPr>
                      <a:r>
                        <a:rPr lang="en-US" sz="1400" dirty="0">
                          <a:latin typeface="Times New Roman"/>
                          <a:ea typeface="Calibri"/>
                          <a:cs typeface="Times New Roman"/>
                        </a:rPr>
                        <a:t>Acts 25:25</a:t>
                      </a:r>
                      <a:endParaRPr lang="en-US" sz="1400" dirty="0">
                        <a:latin typeface="Calibri"/>
                        <a:ea typeface="Calibri"/>
                        <a:cs typeface="Times New Roman"/>
                      </a:endParaRPr>
                    </a:p>
                    <a:p>
                      <a:pPr marL="0" marR="0">
                        <a:lnSpc>
                          <a:spcPct val="115000"/>
                        </a:lnSpc>
                        <a:spcBef>
                          <a:spcPts val="0"/>
                        </a:spcBef>
                        <a:spcAft>
                          <a:spcPts val="0"/>
                        </a:spcAft>
                      </a:pPr>
                      <a:r>
                        <a:rPr lang="en-US" sz="1400" dirty="0">
                          <a:latin typeface="Times New Roman"/>
                          <a:ea typeface="Calibri"/>
                          <a:cs typeface="Times New Roman"/>
                        </a:rPr>
                        <a:t>Philippians 4:22</a:t>
                      </a:r>
                      <a:endParaRPr lang="en-US" sz="1400" dirty="0">
                        <a:latin typeface="Calibri"/>
                        <a:ea typeface="Calibri"/>
                        <a:cs typeface="Times New Roman"/>
                      </a:endParaRPr>
                    </a:p>
                  </a:txBody>
                  <a:tcPr marL="57828" marR="578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1">
            <a:extLst>
              <a:ext uri="{FF2B5EF4-FFF2-40B4-BE49-F238E27FC236}">
                <a16:creationId xmlns:a16="http://schemas.microsoft.com/office/drawing/2014/main" id="{5CBFADCF-0C7A-64C5-B9C1-01FC5A7350A2}"/>
              </a:ext>
            </a:extLst>
          </p:cNvPr>
          <p:cNvSpPr>
            <a:spLocks noChangeArrowheads="1"/>
          </p:cNvSpPr>
          <p:nvPr/>
        </p:nvSpPr>
        <p:spPr bwMode="auto">
          <a:xfrm>
            <a:off x="1524000" y="458789"/>
            <a:ext cx="9144000" cy="5938837"/>
          </a:xfrm>
          <a:prstGeom prst="rect">
            <a:avLst/>
          </a:prstGeom>
          <a:noFill/>
          <a:ln w="9525">
            <a:noFill/>
            <a:miter lim="800000"/>
            <a:headEnd/>
            <a:tailEnd/>
          </a:ln>
          <a:effectLst/>
        </p:spPr>
        <p:txBody>
          <a:bodyPr anchor="ctr">
            <a:spAutoFit/>
          </a:bodyPr>
          <a:lstStyle/>
          <a:p>
            <a:pPr indent="457200" eaLnBrk="0" fontAlgn="base" hangingPunct="0">
              <a:spcBef>
                <a:spcPct val="0"/>
              </a:spcBef>
              <a:spcAft>
                <a:spcPct val="0"/>
              </a:spcAft>
              <a:defRPr/>
            </a:pPr>
            <a:r>
              <a:rPr lang="en-US" sz="2000" dirty="0">
                <a:solidFill>
                  <a:prstClr val="black"/>
                </a:solidFill>
                <a:latin typeface="Times New Roman" pitchFamily="18" charset="0"/>
                <a:ea typeface="Calibri" pitchFamily="34" charset="0"/>
                <a:cs typeface="Arial" panose="020B0604020202020204" pitchFamily="34" charset="0"/>
              </a:rPr>
              <a:t>As the Messiah passed through the hands of temple officials into the hands of the Roman authorities (Herod and Pontius Pilate), a number of such events occurred.  In thinking about God</a:t>
            </a:r>
            <a:r>
              <a:rPr lang="en-US" sz="2000" dirty="0">
                <a:solidFill>
                  <a:prstClr val="black"/>
                </a:solidFill>
                <a:latin typeface="Arial"/>
                <a:ea typeface="Calibri" pitchFamily="34" charset="0"/>
                <a:cs typeface="Arial" panose="020B0604020202020204" pitchFamily="34" charset="0"/>
              </a:rPr>
              <a:t>’</a:t>
            </a:r>
            <a:r>
              <a:rPr lang="en-US" sz="2000" dirty="0">
                <a:solidFill>
                  <a:prstClr val="black"/>
                </a:solidFill>
                <a:latin typeface="Times New Roman" pitchFamily="18" charset="0"/>
                <a:ea typeface="Calibri" pitchFamily="34" charset="0"/>
                <a:cs typeface="Arial" panose="020B0604020202020204" pitchFamily="34" charset="0"/>
              </a:rPr>
              <a:t>s vision for the sacrifice of His Son, meditate on the following four Scripture texts:</a:t>
            </a:r>
            <a:endParaRPr lang="en-US" sz="20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000" i="1" dirty="0">
                <a:solidFill>
                  <a:prstClr val="black"/>
                </a:solidFill>
                <a:latin typeface="Times New Roman" pitchFamily="18" charset="0"/>
                <a:ea typeface="Calibri" pitchFamily="34" charset="0"/>
                <a:cs typeface="Arial" panose="020B0604020202020204" pitchFamily="34" charset="0"/>
              </a:rPr>
              <a:t>Then came Jesus forth, wearing the crown of thorns, and the purple robe. And Pilate </a:t>
            </a:r>
            <a:r>
              <a:rPr lang="en-US" sz="2000" i="1" dirty="0" err="1">
                <a:solidFill>
                  <a:prstClr val="black"/>
                </a:solidFill>
                <a:latin typeface="Times New Roman" pitchFamily="18" charset="0"/>
                <a:ea typeface="Calibri" pitchFamily="34" charset="0"/>
                <a:cs typeface="Arial" panose="020B0604020202020204" pitchFamily="34" charset="0"/>
              </a:rPr>
              <a:t>saith</a:t>
            </a:r>
            <a:r>
              <a:rPr lang="en-US" sz="2000" i="1" dirty="0">
                <a:solidFill>
                  <a:prstClr val="black"/>
                </a:solidFill>
                <a:latin typeface="Times New Roman" pitchFamily="18" charset="0"/>
                <a:ea typeface="Calibri" pitchFamily="34" charset="0"/>
                <a:cs typeface="Arial" panose="020B0604020202020204" pitchFamily="34" charset="0"/>
              </a:rPr>
              <a:t> unto them, Behold the </a:t>
            </a:r>
            <a:r>
              <a:rPr lang="en-US" sz="2000" b="1" i="1" dirty="0">
                <a:solidFill>
                  <a:prstClr val="black"/>
                </a:solidFill>
                <a:latin typeface="Times New Roman" pitchFamily="18" charset="0"/>
                <a:ea typeface="Calibri" pitchFamily="34" charset="0"/>
                <a:cs typeface="Arial" panose="020B0604020202020204" pitchFamily="34" charset="0"/>
              </a:rPr>
              <a:t>man</a:t>
            </a:r>
            <a:r>
              <a:rPr lang="en-US" sz="2000" i="1" dirty="0">
                <a:solidFill>
                  <a:prstClr val="black"/>
                </a:solidFill>
                <a:latin typeface="Times New Roman" pitchFamily="18" charset="0"/>
                <a:ea typeface="Calibri" pitchFamily="34" charset="0"/>
                <a:cs typeface="Arial" panose="020B0604020202020204" pitchFamily="34" charset="0"/>
              </a:rPr>
              <a:t>! (John 19:5 KJV).</a:t>
            </a:r>
            <a:endParaRPr lang="en-US" sz="20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000" i="1" dirty="0">
                <a:solidFill>
                  <a:prstClr val="black"/>
                </a:solidFill>
                <a:latin typeface="Times New Roman" pitchFamily="18" charset="0"/>
                <a:ea typeface="Calibri" pitchFamily="34" charset="0"/>
                <a:cs typeface="Arial" panose="020B0604020202020204" pitchFamily="34" charset="0"/>
              </a:rPr>
              <a:t>But they cried out, Away with him, away with him, crucify him. Pilate </a:t>
            </a:r>
            <a:r>
              <a:rPr lang="en-US" sz="2000" i="1" dirty="0" err="1">
                <a:solidFill>
                  <a:prstClr val="black"/>
                </a:solidFill>
                <a:latin typeface="Times New Roman" pitchFamily="18" charset="0"/>
                <a:ea typeface="Calibri" pitchFamily="34" charset="0"/>
                <a:cs typeface="Arial" panose="020B0604020202020204" pitchFamily="34" charset="0"/>
              </a:rPr>
              <a:t>saith</a:t>
            </a:r>
            <a:r>
              <a:rPr lang="en-US" sz="2000" i="1" dirty="0">
                <a:solidFill>
                  <a:prstClr val="black"/>
                </a:solidFill>
                <a:latin typeface="Times New Roman" pitchFamily="18" charset="0"/>
                <a:ea typeface="Calibri" pitchFamily="34" charset="0"/>
                <a:cs typeface="Arial" panose="020B0604020202020204" pitchFamily="34" charset="0"/>
              </a:rPr>
              <a:t> unto them, </a:t>
            </a:r>
            <a:r>
              <a:rPr lang="en-US" sz="2000" b="1" i="1" dirty="0">
                <a:solidFill>
                  <a:prstClr val="black"/>
                </a:solidFill>
                <a:latin typeface="Times New Roman" pitchFamily="18" charset="0"/>
                <a:ea typeface="Calibri" pitchFamily="34" charset="0"/>
                <a:cs typeface="Arial" panose="020B0604020202020204" pitchFamily="34" charset="0"/>
              </a:rPr>
              <a:t>Shall I crucify your King</a:t>
            </a:r>
            <a:r>
              <a:rPr lang="en-US" sz="2000" i="1" dirty="0">
                <a:solidFill>
                  <a:prstClr val="black"/>
                </a:solidFill>
                <a:latin typeface="Times New Roman" pitchFamily="18" charset="0"/>
                <a:ea typeface="Calibri" pitchFamily="34" charset="0"/>
                <a:cs typeface="Arial" panose="020B0604020202020204" pitchFamily="34" charset="0"/>
              </a:rPr>
              <a:t>? The chief priests answered, We have no king but Caesar (John 19:15 KJV).</a:t>
            </a:r>
            <a:endParaRPr lang="en-US" sz="20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000" i="1" dirty="0">
                <a:solidFill>
                  <a:prstClr val="black"/>
                </a:solidFill>
                <a:latin typeface="Times New Roman" pitchFamily="18" charset="0"/>
                <a:ea typeface="Calibri" pitchFamily="34" charset="0"/>
                <a:cs typeface="Arial" panose="020B0604020202020204" pitchFamily="34" charset="0"/>
              </a:rPr>
              <a:t>When Pilate saw that he could prevail nothing, but that rather a tumult was made, he took water, and washed his hands before the multitude, saying, I am innocent of the blood of this just person: see ye to it.  Then answered all the people, and said, </a:t>
            </a:r>
            <a:r>
              <a:rPr lang="en-US" sz="2000" b="1" i="1" dirty="0">
                <a:solidFill>
                  <a:prstClr val="black"/>
                </a:solidFill>
                <a:latin typeface="Times New Roman" pitchFamily="18" charset="0"/>
                <a:ea typeface="Calibri" pitchFamily="34" charset="0"/>
                <a:cs typeface="Arial" panose="020B0604020202020204" pitchFamily="34" charset="0"/>
              </a:rPr>
              <a:t>His blood be on us, and on our children</a:t>
            </a:r>
            <a:r>
              <a:rPr lang="en-US" sz="2000" i="1" dirty="0">
                <a:solidFill>
                  <a:prstClr val="black"/>
                </a:solidFill>
                <a:latin typeface="Times New Roman" pitchFamily="18" charset="0"/>
                <a:ea typeface="Calibri" pitchFamily="34" charset="0"/>
                <a:cs typeface="Arial" panose="020B0604020202020204" pitchFamily="34" charset="0"/>
              </a:rPr>
              <a:t> (Matthew 27:24-25 KJV).</a:t>
            </a:r>
            <a:endParaRPr lang="en-US" sz="20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000" dirty="0">
                <a:solidFill>
                  <a:prstClr val="black"/>
                </a:solidFill>
                <a:latin typeface="Times New Roman" pitchFamily="18" charset="0"/>
                <a:ea typeface="Calibri" pitchFamily="34" charset="0"/>
                <a:cs typeface="Arial" panose="020B0604020202020204" pitchFamily="34" charset="0"/>
              </a:rPr>
              <a:t> </a:t>
            </a:r>
            <a:r>
              <a:rPr lang="en-US" sz="2000" i="1" dirty="0">
                <a:solidFill>
                  <a:prstClr val="black"/>
                </a:solidFill>
                <a:latin typeface="Times New Roman" pitchFamily="18" charset="0"/>
                <a:ea typeface="Calibri" pitchFamily="34" charset="0"/>
                <a:cs typeface="Arial" panose="020B0604020202020204" pitchFamily="34" charset="0"/>
              </a:rPr>
              <a:t>And Pilate wrote a title, and put it on the cross. And the writing was, </a:t>
            </a:r>
            <a:r>
              <a:rPr lang="en-US" sz="2000" b="1" i="1" dirty="0">
                <a:solidFill>
                  <a:prstClr val="black"/>
                </a:solidFill>
                <a:latin typeface="Times New Roman" pitchFamily="18" charset="0"/>
                <a:ea typeface="Calibri" pitchFamily="34" charset="0"/>
                <a:cs typeface="Arial" panose="020B0604020202020204" pitchFamily="34" charset="0"/>
              </a:rPr>
              <a:t>JESUS OF NAZARETH THE KING OF THE JEWS.</a:t>
            </a:r>
            <a:r>
              <a:rPr lang="en-US" sz="2000" i="1" dirty="0">
                <a:solidFill>
                  <a:prstClr val="black"/>
                </a:solidFill>
                <a:latin typeface="Times New Roman" pitchFamily="18" charset="0"/>
                <a:ea typeface="Calibri" pitchFamily="34" charset="0"/>
                <a:cs typeface="Arial" panose="020B0604020202020204" pitchFamily="34" charset="0"/>
              </a:rPr>
              <a:t> This title then read by many of the Jews: for the place where Jesus was crucified was nigh to the city: and it was written in Hebrew, and Greek, and Latin.  Then said the chief priests of the Jews to Pilate, Write not, The King of the Jews; but that he said, I am King of the Jews. Pilate answered, What I have written I have written</a:t>
            </a:r>
            <a:r>
              <a:rPr lang="en-US" sz="2000" dirty="0">
                <a:solidFill>
                  <a:prstClr val="black"/>
                </a:solidFill>
                <a:latin typeface="Times New Roman" pitchFamily="18" charset="0"/>
                <a:ea typeface="Calibri" pitchFamily="34" charset="0"/>
                <a:cs typeface="Arial" panose="020B0604020202020204" pitchFamily="34" charset="0"/>
              </a:rPr>
              <a:t> </a:t>
            </a:r>
            <a:r>
              <a:rPr lang="en-US" sz="2000" i="1" dirty="0">
                <a:solidFill>
                  <a:prstClr val="black"/>
                </a:solidFill>
                <a:latin typeface="Times New Roman" pitchFamily="18" charset="0"/>
                <a:ea typeface="Calibri" pitchFamily="34" charset="0"/>
                <a:cs typeface="Arial" panose="020B0604020202020204" pitchFamily="34" charset="0"/>
              </a:rPr>
              <a:t>(John 19:19-22 KJV).</a:t>
            </a:r>
            <a:endParaRPr lang="en-US" sz="2000" dirty="0">
              <a:solidFill>
                <a:prstClr val="black"/>
              </a:solidFill>
              <a:latin typeface="Arial" panose="020B0604020202020204" pitchFamily="34" charset="0"/>
              <a:cs typeface="Arial" panose="020B0604020202020204" pitchFamily="34"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1">
            <a:extLst>
              <a:ext uri="{FF2B5EF4-FFF2-40B4-BE49-F238E27FC236}">
                <a16:creationId xmlns:a16="http://schemas.microsoft.com/office/drawing/2014/main" id="{43B13E78-4FD9-A012-A428-64805776EB1A}"/>
              </a:ext>
            </a:extLst>
          </p:cNvPr>
          <p:cNvSpPr>
            <a:spLocks noChangeArrowheads="1"/>
          </p:cNvSpPr>
          <p:nvPr/>
        </p:nvSpPr>
        <p:spPr bwMode="auto">
          <a:xfrm>
            <a:off x="1752600" y="381001"/>
            <a:ext cx="853440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1900">
                <a:solidFill>
                  <a:prstClr val="black"/>
                </a:solidFill>
              </a:rPr>
              <a:t>Jesus would have been crucified starting at 9 AM, and Scripture reveals His death occurring at 3 PM on the same day. </a:t>
            </a:r>
          </a:p>
          <a:p>
            <a:pPr eaLnBrk="1" fontAlgn="base" hangingPunct="1">
              <a:spcBef>
                <a:spcPct val="0"/>
              </a:spcBef>
              <a:spcAft>
                <a:spcPct val="0"/>
              </a:spcAft>
            </a:pPr>
            <a:endParaRPr lang="en-US" altLang="en-US" sz="1900">
              <a:solidFill>
                <a:prstClr val="black"/>
              </a:solidFill>
            </a:endParaRPr>
          </a:p>
          <a:p>
            <a:pPr eaLnBrk="1" fontAlgn="base" hangingPunct="1">
              <a:spcBef>
                <a:spcPct val="0"/>
              </a:spcBef>
              <a:spcAft>
                <a:spcPct val="0"/>
              </a:spcAft>
            </a:pPr>
            <a:r>
              <a:rPr lang="en-US" altLang="en-US" sz="1900">
                <a:solidFill>
                  <a:prstClr val="black"/>
                </a:solidFill>
              </a:rPr>
              <a:t>His death would occur within Jewish tradition and the observance of the Sabbath.  But He was not powerless as He was arrested, tried, and crucified.   At any time during this event, Jesus could have removed Himself from this situation.  John wrote, </a:t>
            </a:r>
            <a:r>
              <a:rPr lang="en-US" altLang="en-US" sz="1900" i="1">
                <a:solidFill>
                  <a:prstClr val="black"/>
                </a:solidFill>
              </a:rPr>
              <a:t>“Then saith Pilate unto him, Speakest thou not unto me? knowest thou not that I have power to crucify thee, and have power to release thee? Jesus answered, Thou couldest have no power at all against me, except it were given thee from above” (John 19:10-11 KJV).</a:t>
            </a:r>
          </a:p>
          <a:p>
            <a:pPr eaLnBrk="1" fontAlgn="base" hangingPunct="1">
              <a:spcBef>
                <a:spcPct val="0"/>
              </a:spcBef>
              <a:spcAft>
                <a:spcPct val="0"/>
              </a:spcAft>
            </a:pPr>
            <a:endParaRPr lang="en-US" altLang="en-US" sz="1900" i="1">
              <a:solidFill>
                <a:prstClr val="black"/>
              </a:solidFill>
            </a:endParaRPr>
          </a:p>
          <a:p>
            <a:pPr eaLnBrk="1" fontAlgn="base" hangingPunct="1">
              <a:spcBef>
                <a:spcPct val="0"/>
              </a:spcBef>
              <a:spcAft>
                <a:spcPct val="0"/>
              </a:spcAft>
            </a:pPr>
            <a:r>
              <a:rPr lang="en-US" altLang="en-US" sz="1900">
                <a:solidFill>
                  <a:prstClr val="black"/>
                </a:solidFill>
              </a:rPr>
              <a:t>At the appointed time in God’s plan for man, the Messiah’s life on earth ended with these words, </a:t>
            </a:r>
            <a:r>
              <a:rPr lang="en-US" altLang="en-US" sz="1900" i="1">
                <a:solidFill>
                  <a:prstClr val="black"/>
                </a:solidFill>
              </a:rPr>
              <a:t>“It is finished” (John 19:30 KJV).  </a:t>
            </a:r>
            <a:r>
              <a:rPr lang="en-US" altLang="en-US" sz="1900">
                <a:solidFill>
                  <a:prstClr val="black"/>
                </a:solidFill>
              </a:rPr>
              <a:t> He then died, and God’s plan for redeeming man had been completed.  </a:t>
            </a:r>
          </a:p>
          <a:p>
            <a:pPr eaLnBrk="1" fontAlgn="base" hangingPunct="1">
              <a:spcBef>
                <a:spcPct val="0"/>
              </a:spcBef>
              <a:spcAft>
                <a:spcPct val="0"/>
              </a:spcAft>
            </a:pPr>
            <a:endParaRPr lang="en-US" altLang="en-US" sz="1900">
              <a:solidFill>
                <a:prstClr val="black"/>
              </a:solidFill>
            </a:endParaRPr>
          </a:p>
          <a:p>
            <a:pPr eaLnBrk="1" fontAlgn="base" hangingPunct="1">
              <a:spcBef>
                <a:spcPct val="0"/>
              </a:spcBef>
              <a:spcAft>
                <a:spcPct val="0"/>
              </a:spcAft>
            </a:pPr>
            <a:endParaRPr lang="en-US" altLang="en-US" sz="1900">
              <a:solidFill>
                <a:prstClr val="black"/>
              </a:solidFill>
            </a:endParaRPr>
          </a:p>
          <a:p>
            <a:pPr eaLnBrk="1" fontAlgn="base" hangingPunct="1">
              <a:spcBef>
                <a:spcPct val="0"/>
              </a:spcBef>
              <a:spcAft>
                <a:spcPct val="0"/>
              </a:spcAft>
            </a:pPr>
            <a:r>
              <a:rPr lang="en-US" altLang="en-US" sz="1900">
                <a:solidFill>
                  <a:prstClr val="black"/>
                </a:solidFill>
              </a:rPr>
              <a:t>Perry Stone, a Christian scholar, states that the High Priest upon sacrificing  the last of the Passover sheep would raise his arms toward Heaven and say those same words.  </a:t>
            </a:r>
            <a:r>
              <a:rPr lang="en-US" altLang="en-US" sz="1900" b="1">
                <a:solidFill>
                  <a:prstClr val="black"/>
                </a:solidFill>
              </a:rPr>
              <a:t>Was Jesus indicating to all mankind that the last sacrificial sheep every needed for sinful man had also been sacrificed. </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Rectangle 1">
            <a:extLst>
              <a:ext uri="{FF2B5EF4-FFF2-40B4-BE49-F238E27FC236}">
                <a16:creationId xmlns:a16="http://schemas.microsoft.com/office/drawing/2014/main" id="{668880DD-0A5F-9DE4-21FA-AEA695E4E95B}"/>
              </a:ext>
            </a:extLst>
          </p:cNvPr>
          <p:cNvSpPr>
            <a:spLocks noChangeArrowheads="1"/>
          </p:cNvSpPr>
          <p:nvPr/>
        </p:nvSpPr>
        <p:spPr bwMode="auto">
          <a:xfrm>
            <a:off x="1524000" y="182564"/>
            <a:ext cx="9144000" cy="6370637"/>
          </a:xfrm>
          <a:prstGeom prst="rect">
            <a:avLst/>
          </a:prstGeom>
          <a:noFill/>
          <a:ln w="9525">
            <a:noFill/>
            <a:miter lim="800000"/>
            <a:headEnd/>
            <a:tailEnd/>
          </a:ln>
          <a:effectLst/>
        </p:spPr>
        <p:txBody>
          <a:bodyPr anchor="ctr">
            <a:spAutoFit/>
          </a:bodyPr>
          <a:lstStyle/>
          <a:p>
            <a:pPr indent="457200" eaLnBrk="0" fontAlgn="base" hangingPunct="0">
              <a:spcBef>
                <a:spcPct val="0"/>
              </a:spcBef>
              <a:spcAft>
                <a:spcPct val="0"/>
              </a:spcAft>
              <a:defRPr/>
            </a:pPr>
            <a:r>
              <a:rPr lang="en-US" sz="2400" dirty="0">
                <a:solidFill>
                  <a:prstClr val="black"/>
                </a:solidFill>
                <a:latin typeface="Times New Roman" pitchFamily="18" charset="0"/>
                <a:ea typeface="Calibri" pitchFamily="34" charset="0"/>
                <a:cs typeface="Arial" panose="020B0604020202020204" pitchFamily="34" charset="0"/>
              </a:rPr>
              <a:t> What did Christ</a:t>
            </a:r>
            <a:r>
              <a:rPr lang="en-US" sz="2400" dirty="0">
                <a:solidFill>
                  <a:prstClr val="black"/>
                </a:solidFill>
                <a:latin typeface="Arial"/>
                <a:ea typeface="Calibri" pitchFamily="34" charset="0"/>
                <a:cs typeface="Arial" panose="020B0604020202020204" pitchFamily="34" charset="0"/>
              </a:rPr>
              <a:t>’</a:t>
            </a:r>
            <a:r>
              <a:rPr lang="en-US" sz="2400" dirty="0">
                <a:solidFill>
                  <a:prstClr val="black"/>
                </a:solidFill>
                <a:latin typeface="Times New Roman" pitchFamily="18" charset="0"/>
                <a:ea typeface="Calibri" pitchFamily="34" charset="0"/>
                <a:cs typeface="Arial" panose="020B0604020202020204" pitchFamily="34" charset="0"/>
              </a:rPr>
              <a:t>s sacrifice mean to God and His eternal plan?  It meant that:</a:t>
            </a:r>
          </a:p>
          <a:p>
            <a:pPr indent="457200" eaLnBrk="0" fontAlgn="base" hangingPunct="0">
              <a:spcBef>
                <a:spcPct val="0"/>
              </a:spcBef>
              <a:spcAft>
                <a:spcPct val="0"/>
              </a:spcAft>
              <a:defRPr/>
            </a:pPr>
            <a:endParaRPr lang="en-US" sz="24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400" dirty="0">
                <a:solidFill>
                  <a:prstClr val="black"/>
                </a:solidFill>
                <a:latin typeface="Times New Roman" pitchFamily="18" charset="0"/>
                <a:ea typeface="Calibri" pitchFamily="34" charset="0"/>
                <a:cs typeface="Arial" panose="020B0604020202020204" pitchFamily="34" charset="0"/>
              </a:rPr>
              <a:t>No further direct intervention performed by God was needed to reconcile man with his Creator. Man</a:t>
            </a:r>
            <a:r>
              <a:rPr lang="en-US" sz="2400" dirty="0">
                <a:solidFill>
                  <a:prstClr val="black"/>
                </a:solidFill>
                <a:latin typeface="Arial"/>
                <a:ea typeface="Calibri" pitchFamily="34" charset="0"/>
                <a:cs typeface="Arial" panose="020B0604020202020204" pitchFamily="34" charset="0"/>
              </a:rPr>
              <a:t>’</a:t>
            </a:r>
            <a:r>
              <a:rPr lang="en-US" sz="2400" dirty="0">
                <a:solidFill>
                  <a:prstClr val="black"/>
                </a:solidFill>
                <a:latin typeface="Times New Roman" pitchFamily="18" charset="0"/>
                <a:ea typeface="Calibri" pitchFamily="34" charset="0"/>
                <a:cs typeface="Arial" panose="020B0604020202020204" pitchFamily="34" charset="0"/>
              </a:rPr>
              <a:t>s sin had been covered by this sacrifice once and for all (John 1:29; Acts 8:32).</a:t>
            </a:r>
            <a:endParaRPr lang="en-US" sz="24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400" dirty="0">
                <a:solidFill>
                  <a:prstClr val="black"/>
                </a:solidFill>
                <a:latin typeface="Times New Roman" pitchFamily="18" charset="0"/>
                <a:ea typeface="Calibri" pitchFamily="34" charset="0"/>
                <a:cs typeface="Arial" panose="020B0604020202020204" pitchFamily="34" charset="0"/>
              </a:rPr>
              <a:t>Christ</a:t>
            </a:r>
            <a:r>
              <a:rPr lang="en-US" sz="2400" dirty="0">
                <a:solidFill>
                  <a:prstClr val="black"/>
                </a:solidFill>
                <a:latin typeface="Arial"/>
                <a:ea typeface="Calibri" pitchFamily="34" charset="0"/>
                <a:cs typeface="Arial" panose="020B0604020202020204" pitchFamily="34" charset="0"/>
              </a:rPr>
              <a:t>’</a:t>
            </a:r>
            <a:r>
              <a:rPr lang="en-US" sz="2400" dirty="0">
                <a:solidFill>
                  <a:prstClr val="black"/>
                </a:solidFill>
                <a:latin typeface="Times New Roman" pitchFamily="18" charset="0"/>
                <a:ea typeface="Calibri" pitchFamily="34" charset="0"/>
                <a:cs typeface="Arial" panose="020B0604020202020204" pitchFamily="34" charset="0"/>
              </a:rPr>
              <a:t>s death as a sacrificial lamb was an acceptable one. He was found to be sinless (Hebrews 10:10; 1 Peter 1:19).</a:t>
            </a:r>
            <a:endParaRPr lang="en-US" sz="24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400" dirty="0">
                <a:solidFill>
                  <a:prstClr val="black"/>
                </a:solidFill>
                <a:latin typeface="Times New Roman" pitchFamily="18" charset="0"/>
                <a:ea typeface="Calibri" pitchFamily="34" charset="0"/>
                <a:cs typeface="Arial" panose="020B0604020202020204" pitchFamily="34" charset="0"/>
              </a:rPr>
              <a:t>Those who died now as well as those who died in the future who had accepted the Messiah would spend eternity in heaven (Revelation 7:17; Revelation 19:7).</a:t>
            </a:r>
            <a:endParaRPr lang="en-US" sz="24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400" dirty="0">
                <a:solidFill>
                  <a:prstClr val="black"/>
                </a:solidFill>
                <a:latin typeface="Times New Roman" pitchFamily="18" charset="0"/>
                <a:ea typeface="Calibri" pitchFamily="34" charset="0"/>
                <a:cs typeface="Arial" panose="020B0604020202020204" pitchFamily="34" charset="0"/>
              </a:rPr>
              <a:t>Satan</a:t>
            </a:r>
            <a:r>
              <a:rPr lang="en-US" sz="2400" dirty="0">
                <a:solidFill>
                  <a:prstClr val="black"/>
                </a:solidFill>
                <a:latin typeface="Arial"/>
                <a:ea typeface="Calibri" pitchFamily="34" charset="0"/>
                <a:cs typeface="Arial" panose="020B0604020202020204" pitchFamily="34" charset="0"/>
              </a:rPr>
              <a:t>’</a:t>
            </a:r>
            <a:r>
              <a:rPr lang="en-US" sz="2400" dirty="0">
                <a:solidFill>
                  <a:prstClr val="black"/>
                </a:solidFill>
                <a:latin typeface="Times New Roman" pitchFamily="18" charset="0"/>
                <a:ea typeface="Calibri" pitchFamily="34" charset="0"/>
                <a:cs typeface="Arial" panose="020B0604020202020204" pitchFamily="34" charset="0"/>
              </a:rPr>
              <a:t>s plan for spoiling God</a:t>
            </a:r>
            <a:r>
              <a:rPr lang="en-US" sz="2400" dirty="0">
                <a:solidFill>
                  <a:prstClr val="black"/>
                </a:solidFill>
                <a:latin typeface="Arial"/>
                <a:ea typeface="Calibri" pitchFamily="34" charset="0"/>
                <a:cs typeface="Arial" panose="020B0604020202020204" pitchFamily="34" charset="0"/>
              </a:rPr>
              <a:t>’</a:t>
            </a:r>
            <a:r>
              <a:rPr lang="en-US" sz="2400" dirty="0">
                <a:solidFill>
                  <a:prstClr val="black"/>
                </a:solidFill>
                <a:latin typeface="Times New Roman" pitchFamily="18" charset="0"/>
                <a:ea typeface="Calibri" pitchFamily="34" charset="0"/>
                <a:cs typeface="Arial" panose="020B0604020202020204" pitchFamily="34" charset="0"/>
              </a:rPr>
              <a:t>s relationship with man had failed with only the final drama to be carried out (Revelation 17:14; Revelation 20:2).</a:t>
            </a:r>
            <a:endParaRPr lang="en-US" sz="2400" dirty="0">
              <a:solidFill>
                <a:prstClr val="black"/>
              </a:solidFill>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defRPr/>
            </a:pPr>
            <a:r>
              <a:rPr lang="en-US" sz="2400" dirty="0">
                <a:solidFill>
                  <a:prstClr val="black"/>
                </a:solidFill>
                <a:latin typeface="Times New Roman" pitchFamily="18" charset="0"/>
                <a:ea typeface="Calibri" pitchFamily="34" charset="0"/>
                <a:cs typeface="Arial" panose="020B0604020202020204" pitchFamily="34" charset="0"/>
              </a:rPr>
              <a:t>Christ had been obedient to God the Father.  In return, the Father would give His Son all of creation as its Head (Revelation 5:12; Revelation 7:10).</a:t>
            </a:r>
            <a:endParaRPr lang="en-US" sz="2400" dirty="0">
              <a:solidFill>
                <a:prstClr val="black"/>
              </a:solidFill>
              <a:latin typeface="Arial" panose="020B0604020202020204" pitchFamily="34" charset="0"/>
              <a:cs typeface="Arial" panose="020B0604020202020204" pitchFamily="34"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1">
            <a:extLst>
              <a:ext uri="{FF2B5EF4-FFF2-40B4-BE49-F238E27FC236}">
                <a16:creationId xmlns:a16="http://schemas.microsoft.com/office/drawing/2014/main" id="{DBA0C777-9A06-C0C2-7EEE-FAB736DF7BB9}"/>
              </a:ext>
            </a:extLst>
          </p:cNvPr>
          <p:cNvSpPr>
            <a:spLocks noChangeArrowheads="1"/>
          </p:cNvSpPr>
          <p:nvPr/>
        </p:nvSpPr>
        <p:spPr bwMode="auto">
          <a:xfrm>
            <a:off x="2057400" y="304801"/>
            <a:ext cx="82296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800" b="1">
                <a:solidFill>
                  <a:prstClr val="black"/>
                </a:solidFill>
              </a:rPr>
              <a:t>Purpose: </a:t>
            </a:r>
            <a:r>
              <a:rPr lang="en-US" altLang="en-US" sz="2800">
                <a:solidFill>
                  <a:prstClr val="black"/>
                </a:solidFill>
              </a:rPr>
              <a:t>The redemption of man would take place through something that happened on a routine basis in Jerusalem, something of which many would only marginally take notice. Yes, the nails and wood chosen for this event in history were common items. They were common, but their mark on history has forever changed how man relates to God and how man relates to others. </a:t>
            </a:r>
          </a:p>
          <a:p>
            <a:pPr eaLnBrk="1" fontAlgn="base" hangingPunct="1">
              <a:spcBef>
                <a:spcPct val="0"/>
              </a:spcBef>
              <a:spcAft>
                <a:spcPct val="0"/>
              </a:spcAft>
            </a:pPr>
            <a:endParaRPr lang="en-US" altLang="en-US" sz="2800">
              <a:solidFill>
                <a:prstClr val="black"/>
              </a:solidFill>
            </a:endParaRPr>
          </a:p>
          <a:p>
            <a:pPr eaLnBrk="1" fontAlgn="base" hangingPunct="1">
              <a:spcBef>
                <a:spcPct val="0"/>
              </a:spcBef>
              <a:spcAft>
                <a:spcPct val="0"/>
              </a:spcAft>
            </a:pPr>
            <a:r>
              <a:rPr lang="en-US" altLang="en-US" sz="2800" b="1">
                <a:solidFill>
                  <a:prstClr val="black"/>
                </a:solidFill>
              </a:rPr>
              <a:t>Key question: </a:t>
            </a:r>
            <a:r>
              <a:rPr lang="en-US" altLang="en-US" sz="2800">
                <a:solidFill>
                  <a:prstClr val="black"/>
                </a:solidFill>
              </a:rPr>
              <a:t>How could Jesus’ followers, His people, His temple, and others turn their back on one who had done nothing wrong?</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1">
            <a:extLst>
              <a:ext uri="{FF2B5EF4-FFF2-40B4-BE49-F238E27FC236}">
                <a16:creationId xmlns:a16="http://schemas.microsoft.com/office/drawing/2014/main" id="{9D6AE7BA-C01E-AFF6-31D0-A22A10B4CE56}"/>
              </a:ext>
            </a:extLst>
          </p:cNvPr>
          <p:cNvSpPr>
            <a:spLocks noChangeArrowheads="1"/>
          </p:cNvSpPr>
          <p:nvPr/>
        </p:nvSpPr>
        <p:spPr bwMode="auto">
          <a:xfrm>
            <a:off x="1676400" y="228601"/>
            <a:ext cx="87630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800">
                <a:solidFill>
                  <a:prstClr val="black"/>
                </a:solidFill>
              </a:rPr>
              <a:t>The question is often asked: how does Christ’s blood take care of my sins and everyone else’s?  There is only one answer:</a:t>
            </a:r>
          </a:p>
          <a:p>
            <a:pPr eaLnBrk="1" fontAlgn="base" hangingPunct="1">
              <a:spcBef>
                <a:spcPct val="0"/>
              </a:spcBef>
              <a:spcAft>
                <a:spcPct val="0"/>
              </a:spcAft>
            </a:pPr>
            <a:endParaRPr lang="en-US" altLang="en-US" sz="2800">
              <a:solidFill>
                <a:prstClr val="black"/>
              </a:solidFill>
            </a:endParaRPr>
          </a:p>
          <a:p>
            <a:pPr eaLnBrk="1" fontAlgn="base" hangingPunct="1">
              <a:spcBef>
                <a:spcPct val="0"/>
              </a:spcBef>
              <a:spcAft>
                <a:spcPct val="0"/>
              </a:spcAft>
            </a:pPr>
            <a:r>
              <a:rPr lang="en-US" altLang="en-US" sz="2800">
                <a:solidFill>
                  <a:prstClr val="black"/>
                </a:solidFill>
              </a:rPr>
              <a:t> “Because God says it does.”  We can’t understand why this satisfies God, but it does.  We can struggle with this issue using logic, science, ethics, and a host of other reasoning systems in trying to understand the “how” question.  We need to be confident that God developed this plan, devised a means to implement it (through the Messiah), and then saw it carried out.  Our response is as it has been since day one in the Garden: have faith.  We need to trust God. He knows what He is doing and what He has already done for us through the Messiah</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1">
            <a:extLst>
              <a:ext uri="{FF2B5EF4-FFF2-40B4-BE49-F238E27FC236}">
                <a16:creationId xmlns:a16="http://schemas.microsoft.com/office/drawing/2014/main" id="{26B84AB2-7823-1059-6B1B-CF71F45CCBD4}"/>
              </a:ext>
            </a:extLst>
          </p:cNvPr>
          <p:cNvSpPr>
            <a:spLocks noChangeArrowheads="1"/>
          </p:cNvSpPr>
          <p:nvPr/>
        </p:nvSpPr>
        <p:spPr bwMode="auto">
          <a:xfrm>
            <a:off x="1828800" y="304800"/>
            <a:ext cx="85344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000">
                <a:solidFill>
                  <a:prstClr val="black"/>
                </a:solidFill>
              </a:rPr>
              <a:t>Paul wrote to the Jewish Christians in Rome about this exact topic and recorded, </a:t>
            </a:r>
            <a:r>
              <a:rPr lang="en-US" altLang="en-US" sz="2000" i="1">
                <a:solidFill>
                  <a:prstClr val="black"/>
                </a:solidFill>
              </a:rPr>
              <a:t>“In fact, the law requires that nearly everything be cleansed with blood, and without the shedding of blood there is no forgiveness.  It was necessary, then, for the copies of the heavenly things to be purified with these sacrifices, but the heavenly things themselves with better sacrifices than these. For Christ did not enter a man-made sanctuary that was only a copy of the true one; he entered heaven itself, now to appear for us in God's presence. Nor did he enter heaven to offer himself again and again, the way the high priest enters the Most Holy Place every year with blood that is not his own.  Then Christ would have had to suffer many times since the creation of the world. But now he has appeared once for all at the end of the ages to do away with sin by the sacrifice of himself.  Just as man is destined to die once, and after that to face judgment, so Christ was sacrificed once to take away the sins of many people; and he will appear a second time, not to bear sin, but to bring salvation to those who are waiting for him” (Hebrews 9:22-28 NIV). </a:t>
            </a:r>
            <a:endParaRPr lang="en-US" altLang="en-US" sz="2000">
              <a:solidFill>
                <a:prstClr val="black"/>
              </a:solidFill>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1">
            <a:extLst>
              <a:ext uri="{FF2B5EF4-FFF2-40B4-BE49-F238E27FC236}">
                <a16:creationId xmlns:a16="http://schemas.microsoft.com/office/drawing/2014/main" id="{DE38AB4E-0491-FB97-5014-34FF43DB8A6C}"/>
              </a:ext>
            </a:extLst>
          </p:cNvPr>
          <p:cNvSpPr>
            <a:spLocks noChangeArrowheads="1"/>
          </p:cNvSpPr>
          <p:nvPr/>
        </p:nvSpPr>
        <p:spPr bwMode="auto">
          <a:xfrm>
            <a:off x="2209800" y="457200"/>
            <a:ext cx="78486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800">
                <a:solidFill>
                  <a:prstClr val="black"/>
                </a:solidFill>
              </a:rPr>
              <a:t>Luke described it thusly, </a:t>
            </a:r>
            <a:r>
              <a:rPr lang="en-US" altLang="en-US" sz="2800" i="1">
                <a:solidFill>
                  <a:prstClr val="black"/>
                </a:solidFill>
              </a:rPr>
              <a:t>“After his suffering, he showed himself to these men and gave many convincing proofs that he was alive. He appeared to them over a period of forty days and spoke about the kingdom of God” (Acts 1:3 NIV). </a:t>
            </a:r>
          </a:p>
          <a:p>
            <a:pPr eaLnBrk="1" fontAlgn="base" hangingPunct="1">
              <a:spcBef>
                <a:spcPct val="0"/>
              </a:spcBef>
              <a:spcAft>
                <a:spcPct val="0"/>
              </a:spcAft>
            </a:pPr>
            <a:endParaRPr lang="en-US" altLang="en-US" sz="2800" i="1">
              <a:solidFill>
                <a:prstClr val="black"/>
              </a:solidFill>
            </a:endParaRPr>
          </a:p>
          <a:p>
            <a:pPr eaLnBrk="1" fontAlgn="base" hangingPunct="1">
              <a:spcBef>
                <a:spcPct val="0"/>
              </a:spcBef>
              <a:spcAft>
                <a:spcPct val="0"/>
              </a:spcAft>
            </a:pPr>
            <a:endParaRPr lang="en-US" altLang="en-US" sz="2800" i="1">
              <a:solidFill>
                <a:prstClr val="black"/>
              </a:solidFill>
            </a:endParaRPr>
          </a:p>
          <a:p>
            <a:pPr eaLnBrk="1" fontAlgn="base" hangingPunct="1">
              <a:spcBef>
                <a:spcPct val="0"/>
              </a:spcBef>
              <a:spcAft>
                <a:spcPct val="0"/>
              </a:spcAft>
            </a:pPr>
            <a:r>
              <a:rPr lang="en-US" altLang="en-US" sz="2800" i="1">
                <a:solidFill>
                  <a:prstClr val="black"/>
                </a:solidFill>
              </a:rPr>
              <a:t>Why was this proof of the resurrection so important to the early church,  so important to you and I?</a:t>
            </a:r>
            <a:endParaRPr lang="en-US" altLang="en-US" sz="2800">
              <a:solidFill>
                <a:prstClr val="black"/>
              </a:solidFill>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7DF0CC1-5C80-70B3-EA0A-33E7CA0D2DFC}"/>
              </a:ext>
            </a:extLst>
          </p:cNvPr>
          <p:cNvGraphicFramePr>
            <a:graphicFrameLocks noGrp="1"/>
          </p:cNvGraphicFramePr>
          <p:nvPr/>
        </p:nvGraphicFramePr>
        <p:xfrm>
          <a:off x="1676400" y="152400"/>
          <a:ext cx="8839199" cy="6705599"/>
        </p:xfrm>
        <a:graphic>
          <a:graphicData uri="http://schemas.openxmlformats.org/drawingml/2006/table">
            <a:tbl>
              <a:tblPr/>
              <a:tblGrid>
                <a:gridCol w="3256361">
                  <a:extLst>
                    <a:ext uri="{9D8B030D-6E8A-4147-A177-3AD203B41FA5}">
                      <a16:colId xmlns:a16="http://schemas.microsoft.com/office/drawing/2014/main" val="20000"/>
                    </a:ext>
                  </a:extLst>
                </a:gridCol>
                <a:gridCol w="2791419">
                  <a:extLst>
                    <a:ext uri="{9D8B030D-6E8A-4147-A177-3AD203B41FA5}">
                      <a16:colId xmlns:a16="http://schemas.microsoft.com/office/drawing/2014/main" val="20001"/>
                    </a:ext>
                  </a:extLst>
                </a:gridCol>
                <a:gridCol w="2791419">
                  <a:extLst>
                    <a:ext uri="{9D8B030D-6E8A-4147-A177-3AD203B41FA5}">
                      <a16:colId xmlns:a16="http://schemas.microsoft.com/office/drawing/2014/main" val="20002"/>
                    </a:ext>
                  </a:extLst>
                </a:gridCol>
              </a:tblGrid>
              <a:tr h="478972">
                <a:tc>
                  <a:txBody>
                    <a:bodyPr/>
                    <a:lstStyle/>
                    <a:p>
                      <a:pPr marL="0" marR="0" algn="ctr">
                        <a:lnSpc>
                          <a:spcPct val="115000"/>
                        </a:lnSpc>
                        <a:spcBef>
                          <a:spcPts val="0"/>
                        </a:spcBef>
                        <a:spcAft>
                          <a:spcPts val="0"/>
                        </a:spcAft>
                      </a:pPr>
                      <a:r>
                        <a:rPr lang="en-US" sz="1500" b="1" dirty="0">
                          <a:solidFill>
                            <a:schemeClr val="bg1"/>
                          </a:solidFill>
                          <a:latin typeface="Times New Roman"/>
                          <a:ea typeface="Calibri"/>
                          <a:cs typeface="Times New Roman"/>
                        </a:rPr>
                        <a:t>Benefits of the resurrection to man</a:t>
                      </a:r>
                      <a:endParaRPr lang="en-US" sz="1500" dirty="0">
                        <a:solidFill>
                          <a:schemeClr val="bg1"/>
                        </a:solidFill>
                        <a:latin typeface="Calibri"/>
                        <a:ea typeface="Calibri"/>
                        <a:cs typeface="Times New Roman"/>
                      </a:endParaRPr>
                    </a:p>
                  </a:txBody>
                  <a:tcPr marL="47329" marR="4732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1500" b="1" dirty="0">
                          <a:solidFill>
                            <a:schemeClr val="bg1"/>
                          </a:solidFill>
                          <a:latin typeface="Times New Roman"/>
                          <a:ea typeface="Calibri"/>
                          <a:cs typeface="Times New Roman"/>
                        </a:rPr>
                        <a:t>Value</a:t>
                      </a:r>
                      <a:endParaRPr lang="en-US" sz="1500" dirty="0">
                        <a:solidFill>
                          <a:schemeClr val="bg1"/>
                        </a:solidFill>
                        <a:latin typeface="Calibri"/>
                        <a:ea typeface="Calibri"/>
                        <a:cs typeface="Times New Roman"/>
                      </a:endParaRPr>
                    </a:p>
                  </a:txBody>
                  <a:tcPr marL="47329" marR="4732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lnSpc>
                          <a:spcPct val="115000"/>
                        </a:lnSpc>
                        <a:spcBef>
                          <a:spcPts val="0"/>
                        </a:spcBef>
                        <a:spcAft>
                          <a:spcPts val="0"/>
                        </a:spcAft>
                      </a:pPr>
                      <a:r>
                        <a:rPr lang="en-US" sz="1500" b="1" dirty="0">
                          <a:solidFill>
                            <a:schemeClr val="bg1"/>
                          </a:solidFill>
                          <a:latin typeface="Times New Roman"/>
                          <a:ea typeface="Calibri"/>
                          <a:cs typeface="Times New Roman"/>
                        </a:rPr>
                        <a:t>Scripture </a:t>
                      </a:r>
                      <a:endParaRPr lang="en-US" sz="1500" dirty="0">
                        <a:solidFill>
                          <a:schemeClr val="bg1"/>
                        </a:solidFill>
                        <a:latin typeface="Calibri"/>
                        <a:ea typeface="Calibri"/>
                        <a:cs typeface="Times New Roman"/>
                      </a:endParaRPr>
                    </a:p>
                  </a:txBody>
                  <a:tcPr marL="47329" marR="4732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1197428">
                <a:tc>
                  <a:txBody>
                    <a:bodyPr/>
                    <a:lstStyle/>
                    <a:p>
                      <a:pPr marL="0" marR="0">
                        <a:lnSpc>
                          <a:spcPct val="115000"/>
                        </a:lnSpc>
                        <a:spcBef>
                          <a:spcPts val="0"/>
                        </a:spcBef>
                        <a:spcAft>
                          <a:spcPts val="0"/>
                        </a:spcAft>
                      </a:pPr>
                      <a:r>
                        <a:rPr lang="en-US" sz="1500" b="1">
                          <a:latin typeface="Times New Roman"/>
                          <a:ea typeface="Calibri"/>
                          <a:cs typeface="Times New Roman"/>
                        </a:rPr>
                        <a:t>Validated the Messiah’s own words</a:t>
                      </a:r>
                      <a:endParaRPr lang="en-US" sz="1500">
                        <a:latin typeface="Calibri"/>
                        <a:ea typeface="Calibri"/>
                        <a:cs typeface="Times New Roman"/>
                      </a:endParaRPr>
                    </a:p>
                  </a:txBody>
                  <a:tcPr marL="47329" marR="4732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He gave proof to His disciples that everything He had taught them was true.  They could fully trust in Him for their eternal souls.</a:t>
                      </a:r>
                      <a:endParaRPr lang="en-US" sz="1500">
                        <a:latin typeface="Calibri"/>
                        <a:ea typeface="Calibri"/>
                        <a:cs typeface="Times New Roman"/>
                      </a:endParaRPr>
                    </a:p>
                  </a:txBody>
                  <a:tcPr marL="47329" marR="4732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Matthew 12:40; Matthew 27:63; Mark 9:1; Luke 18:33; John 2:19</a:t>
                      </a:r>
                      <a:endParaRPr lang="en-US" sz="1500">
                        <a:latin typeface="Calibri"/>
                        <a:ea typeface="Calibri"/>
                        <a:cs typeface="Times New Roman"/>
                      </a:endParaRPr>
                    </a:p>
                  </a:txBody>
                  <a:tcPr marL="47329" marR="4732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36914">
                <a:tc>
                  <a:txBody>
                    <a:bodyPr/>
                    <a:lstStyle/>
                    <a:p>
                      <a:pPr marL="0" marR="0">
                        <a:lnSpc>
                          <a:spcPct val="115000"/>
                        </a:lnSpc>
                        <a:spcBef>
                          <a:spcPts val="0"/>
                        </a:spcBef>
                        <a:spcAft>
                          <a:spcPts val="0"/>
                        </a:spcAft>
                      </a:pPr>
                      <a:r>
                        <a:rPr lang="en-US" sz="1500" b="1">
                          <a:latin typeface="Times New Roman"/>
                          <a:ea typeface="Calibri"/>
                          <a:cs typeface="Times New Roman"/>
                        </a:rPr>
                        <a:t>Showed His power over death</a:t>
                      </a:r>
                      <a:endParaRPr lang="en-US" sz="1500">
                        <a:latin typeface="Calibri"/>
                        <a:ea typeface="Calibri"/>
                        <a:cs typeface="Times New Roman"/>
                      </a:endParaRPr>
                    </a:p>
                  </a:txBody>
                  <a:tcPr marL="47329" marR="4732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While others had been raised from the dead (temporarily), Christ raised Himself, showing that He alone had power over both physical and spiritual death.</a:t>
                      </a:r>
                      <a:endParaRPr lang="en-US" sz="1500">
                        <a:latin typeface="Calibri"/>
                        <a:ea typeface="Calibri"/>
                        <a:cs typeface="Times New Roman"/>
                      </a:endParaRPr>
                    </a:p>
                  </a:txBody>
                  <a:tcPr marL="47329" marR="4732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Mark 16:9; John 11:25; John 14:19; John 17:2; John 21:14; 1 Corinthians 15:6</a:t>
                      </a:r>
                      <a:endParaRPr lang="en-US" sz="1500">
                        <a:latin typeface="Calibri"/>
                        <a:ea typeface="Calibri"/>
                        <a:cs typeface="Times New Roman"/>
                      </a:endParaRPr>
                    </a:p>
                  </a:txBody>
                  <a:tcPr marL="47329" marR="4732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57942">
                <a:tc>
                  <a:txBody>
                    <a:bodyPr/>
                    <a:lstStyle/>
                    <a:p>
                      <a:pPr marL="0" marR="0">
                        <a:lnSpc>
                          <a:spcPct val="115000"/>
                        </a:lnSpc>
                        <a:spcBef>
                          <a:spcPts val="0"/>
                        </a:spcBef>
                        <a:spcAft>
                          <a:spcPts val="0"/>
                        </a:spcAft>
                      </a:pPr>
                      <a:r>
                        <a:rPr lang="en-US" sz="1500" b="1">
                          <a:latin typeface="Times New Roman"/>
                          <a:ea typeface="Calibri"/>
                          <a:cs typeface="Times New Roman"/>
                        </a:rPr>
                        <a:t>Allowed the giving of information</a:t>
                      </a:r>
                      <a:endParaRPr lang="en-US" sz="1500">
                        <a:latin typeface="Calibri"/>
                        <a:ea typeface="Calibri"/>
                        <a:cs typeface="Times New Roman"/>
                      </a:endParaRPr>
                    </a:p>
                    <a:p>
                      <a:pPr marL="0" marR="0">
                        <a:lnSpc>
                          <a:spcPct val="115000"/>
                        </a:lnSpc>
                        <a:spcBef>
                          <a:spcPts val="0"/>
                        </a:spcBef>
                        <a:spcAft>
                          <a:spcPts val="0"/>
                        </a:spcAft>
                      </a:pPr>
                      <a:r>
                        <a:rPr lang="en-US" sz="1500" b="1">
                          <a:latin typeface="Times New Roman"/>
                          <a:ea typeface="Calibri"/>
                          <a:cs typeface="Times New Roman"/>
                        </a:rPr>
                        <a:t>concerning the afterlife </a:t>
                      </a:r>
                      <a:endParaRPr lang="en-US" sz="1500">
                        <a:latin typeface="Calibri"/>
                        <a:ea typeface="Calibri"/>
                        <a:cs typeface="Times New Roman"/>
                      </a:endParaRPr>
                    </a:p>
                  </a:txBody>
                  <a:tcPr marL="47329" marR="4732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He provided first-hand knowledge of what the afterlife would involve.</a:t>
                      </a:r>
                      <a:endParaRPr lang="en-US" sz="1500">
                        <a:latin typeface="Calibri"/>
                        <a:ea typeface="Calibri"/>
                        <a:cs typeface="Times New Roman"/>
                      </a:endParaRPr>
                    </a:p>
                  </a:txBody>
                  <a:tcPr marL="47329" marR="4732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Matthew 10:32; Matthew 18:13-14; Matthew 22:30; Matthew 26:64; Luke 10:20; John 20:27</a:t>
                      </a:r>
                      <a:endParaRPr lang="en-US" sz="1500">
                        <a:latin typeface="Calibri"/>
                        <a:ea typeface="Calibri"/>
                        <a:cs typeface="Times New Roman"/>
                      </a:endParaRPr>
                    </a:p>
                  </a:txBody>
                  <a:tcPr marL="47329" marR="4732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57942">
                <a:tc>
                  <a:txBody>
                    <a:bodyPr/>
                    <a:lstStyle/>
                    <a:p>
                      <a:pPr marL="0" marR="0">
                        <a:lnSpc>
                          <a:spcPct val="115000"/>
                        </a:lnSpc>
                        <a:spcBef>
                          <a:spcPts val="0"/>
                        </a:spcBef>
                        <a:spcAft>
                          <a:spcPts val="0"/>
                        </a:spcAft>
                      </a:pPr>
                      <a:r>
                        <a:rPr lang="en-US" sz="1500" b="1" dirty="0">
                          <a:latin typeface="Times New Roman"/>
                          <a:ea typeface="Calibri"/>
                          <a:cs typeface="Times New Roman"/>
                        </a:rPr>
                        <a:t>Provided instructions for the </a:t>
                      </a:r>
                      <a:endParaRPr lang="en-US" sz="1500" dirty="0">
                        <a:latin typeface="Calibri"/>
                        <a:ea typeface="Calibri"/>
                        <a:cs typeface="Times New Roman"/>
                      </a:endParaRPr>
                    </a:p>
                    <a:p>
                      <a:pPr marL="0" marR="0">
                        <a:lnSpc>
                          <a:spcPct val="115000"/>
                        </a:lnSpc>
                        <a:spcBef>
                          <a:spcPts val="0"/>
                        </a:spcBef>
                        <a:spcAft>
                          <a:spcPts val="0"/>
                        </a:spcAft>
                      </a:pPr>
                      <a:r>
                        <a:rPr lang="en-US" sz="1500" b="1" dirty="0">
                          <a:latin typeface="Times New Roman"/>
                          <a:ea typeface="Calibri"/>
                          <a:cs typeface="Times New Roman"/>
                        </a:rPr>
                        <a:t>development of the church </a:t>
                      </a:r>
                      <a:endParaRPr lang="en-US" sz="1500" dirty="0">
                        <a:latin typeface="Calibri"/>
                        <a:ea typeface="Calibri"/>
                        <a:cs typeface="Times New Roman"/>
                      </a:endParaRPr>
                    </a:p>
                  </a:txBody>
                  <a:tcPr marL="47329" marR="4732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He gave specific details about how the church would be empowered and the mission of Christ’s church.</a:t>
                      </a:r>
                      <a:endParaRPr lang="en-US" sz="1500">
                        <a:latin typeface="Calibri"/>
                        <a:ea typeface="Calibri"/>
                        <a:cs typeface="Times New Roman"/>
                      </a:endParaRPr>
                    </a:p>
                  </a:txBody>
                  <a:tcPr marL="47329" marR="4732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a:latin typeface="Times New Roman"/>
                          <a:ea typeface="Calibri"/>
                          <a:cs typeface="Times New Roman"/>
                        </a:rPr>
                        <a:t>Matthew 28:18-20; Mark 16:16-18; Luke 24:45-49; John 20:21-23</a:t>
                      </a:r>
                      <a:endParaRPr lang="en-US" sz="1500">
                        <a:latin typeface="Calibri"/>
                        <a:ea typeface="Calibri"/>
                        <a:cs typeface="Times New Roman"/>
                      </a:endParaRPr>
                    </a:p>
                  </a:txBody>
                  <a:tcPr marL="47329" marR="4732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676401">
                <a:tc>
                  <a:txBody>
                    <a:bodyPr/>
                    <a:lstStyle/>
                    <a:p>
                      <a:pPr marL="0" marR="0">
                        <a:lnSpc>
                          <a:spcPct val="115000"/>
                        </a:lnSpc>
                        <a:spcBef>
                          <a:spcPts val="0"/>
                        </a:spcBef>
                        <a:spcAft>
                          <a:spcPts val="0"/>
                        </a:spcAft>
                      </a:pPr>
                      <a:r>
                        <a:rPr lang="en-US" sz="1500" b="1" dirty="0">
                          <a:latin typeface="Times New Roman"/>
                          <a:ea typeface="Calibri"/>
                          <a:cs typeface="Times New Roman"/>
                        </a:rPr>
                        <a:t>Set the stage for His return</a:t>
                      </a:r>
                      <a:endParaRPr lang="en-US" sz="1500" dirty="0">
                        <a:latin typeface="Calibri"/>
                        <a:ea typeface="Calibri"/>
                        <a:cs typeface="Times New Roman"/>
                      </a:endParaRPr>
                    </a:p>
                  </a:txBody>
                  <a:tcPr marL="47329" marR="4732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dirty="0">
                          <a:latin typeface="Times New Roman"/>
                          <a:ea typeface="Calibri"/>
                          <a:cs typeface="Times New Roman"/>
                        </a:rPr>
                        <a:t>He fulfilled the Old Testament Scriptures. Israel’s prophesied warrior-king would return, setting the stage for man’s full communion once again with God.</a:t>
                      </a:r>
                      <a:endParaRPr lang="en-US" sz="1500" dirty="0">
                        <a:latin typeface="Calibri"/>
                        <a:ea typeface="Calibri"/>
                        <a:cs typeface="Times New Roman"/>
                      </a:endParaRPr>
                    </a:p>
                  </a:txBody>
                  <a:tcPr marL="47329" marR="4732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dirty="0">
                          <a:latin typeface="Times New Roman"/>
                          <a:ea typeface="Calibri"/>
                          <a:cs typeface="Times New Roman"/>
                        </a:rPr>
                        <a:t>Mark 16:19; Luke 24:51; Acts 1:10-11</a:t>
                      </a:r>
                      <a:endParaRPr lang="en-US" sz="1500" dirty="0">
                        <a:latin typeface="Calibri"/>
                        <a:ea typeface="Calibri"/>
                        <a:cs typeface="Times New Roman"/>
                      </a:endParaRPr>
                    </a:p>
                  </a:txBody>
                  <a:tcPr marL="47329" marR="4732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extBox 1">
            <a:extLst>
              <a:ext uri="{FF2B5EF4-FFF2-40B4-BE49-F238E27FC236}">
                <a16:creationId xmlns:a16="http://schemas.microsoft.com/office/drawing/2014/main" id="{0455C386-0AA4-5464-832D-96499E0438CC}"/>
              </a:ext>
            </a:extLst>
          </p:cNvPr>
          <p:cNvSpPr txBox="1">
            <a:spLocks noChangeArrowheads="1"/>
          </p:cNvSpPr>
          <p:nvPr/>
        </p:nvSpPr>
        <p:spPr bwMode="auto">
          <a:xfrm>
            <a:off x="1828800" y="304801"/>
            <a:ext cx="8229600" cy="754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400" b="1">
                <a:solidFill>
                  <a:prstClr val="black"/>
                </a:solidFill>
              </a:rPr>
              <a:t>Who lost and who gained because of the resurrection?</a:t>
            </a:r>
          </a:p>
          <a:p>
            <a:pPr eaLnBrk="1" fontAlgn="base" hangingPunct="1">
              <a:spcBef>
                <a:spcPct val="0"/>
              </a:spcBef>
              <a:spcAft>
                <a:spcPct val="0"/>
              </a:spcAft>
            </a:pPr>
            <a:endParaRPr lang="en-US" altLang="en-US" sz="2400" b="1">
              <a:solidFill>
                <a:prstClr val="black"/>
              </a:solidFill>
            </a:endParaRPr>
          </a:p>
          <a:p>
            <a:pPr eaLnBrk="1" fontAlgn="base" hangingPunct="1">
              <a:spcBef>
                <a:spcPct val="0"/>
              </a:spcBef>
              <a:spcAft>
                <a:spcPct val="0"/>
              </a:spcAft>
            </a:pPr>
            <a:endParaRPr lang="en-US" altLang="en-US" sz="2400" b="1">
              <a:solidFill>
                <a:prstClr val="black"/>
              </a:solidFill>
            </a:endParaRPr>
          </a:p>
          <a:p>
            <a:pPr eaLnBrk="1" fontAlgn="base" hangingPunct="1">
              <a:spcBef>
                <a:spcPct val="0"/>
              </a:spcBef>
              <a:spcAft>
                <a:spcPct val="0"/>
              </a:spcAft>
              <a:buFont typeface="Arial" panose="020B0604020202020204" pitchFamily="34" charset="0"/>
              <a:buChar char="•"/>
            </a:pPr>
            <a:r>
              <a:rPr lang="en-US" altLang="en-US" sz="2400">
                <a:solidFill>
                  <a:prstClr val="black"/>
                </a:solidFill>
              </a:rPr>
              <a:t>Satan </a:t>
            </a:r>
            <a:r>
              <a:rPr lang="en-US" altLang="en-US" sz="2400" u="sng">
                <a:solidFill>
                  <a:prstClr val="black"/>
                </a:solidFill>
              </a:rPr>
              <a:t>lost</a:t>
            </a:r>
            <a:r>
              <a:rPr lang="en-US" altLang="en-US" sz="2400">
                <a:solidFill>
                  <a:prstClr val="black"/>
                </a:solidFill>
              </a:rPr>
              <a:t>- his goal to disrupt or foil God’s plan was denied</a:t>
            </a:r>
          </a:p>
          <a:p>
            <a:pPr eaLnBrk="1" fontAlgn="base" hangingPunct="1">
              <a:spcBef>
                <a:spcPct val="0"/>
              </a:spcBef>
              <a:spcAft>
                <a:spcPct val="0"/>
              </a:spcAft>
              <a:buFont typeface="Arial" panose="020B0604020202020204" pitchFamily="34" charset="0"/>
              <a:buChar char="•"/>
            </a:pPr>
            <a:endParaRPr lang="en-US" altLang="en-US" sz="2400">
              <a:solidFill>
                <a:prstClr val="black"/>
              </a:solidFill>
            </a:endParaRPr>
          </a:p>
          <a:p>
            <a:pPr eaLnBrk="1" fontAlgn="base" hangingPunct="1">
              <a:spcBef>
                <a:spcPct val="0"/>
              </a:spcBef>
              <a:spcAft>
                <a:spcPct val="0"/>
              </a:spcAft>
              <a:buFont typeface="Arial" panose="020B0604020202020204" pitchFamily="34" charset="0"/>
              <a:buChar char="•"/>
            </a:pPr>
            <a:r>
              <a:rPr lang="en-US" altLang="en-US" sz="2400">
                <a:solidFill>
                  <a:prstClr val="black"/>
                </a:solidFill>
              </a:rPr>
              <a:t>Earthly kingdoms and institutions </a:t>
            </a:r>
            <a:r>
              <a:rPr lang="en-US" altLang="en-US" sz="2400" u="sng">
                <a:solidFill>
                  <a:prstClr val="black"/>
                </a:solidFill>
              </a:rPr>
              <a:t>lost</a:t>
            </a:r>
            <a:r>
              <a:rPr lang="en-US" altLang="en-US" sz="2400">
                <a:solidFill>
                  <a:prstClr val="black"/>
                </a:solidFill>
              </a:rPr>
              <a:t>- their failure to honor God</a:t>
            </a:r>
          </a:p>
          <a:p>
            <a:pPr eaLnBrk="1" fontAlgn="base" hangingPunct="1">
              <a:spcBef>
                <a:spcPct val="0"/>
              </a:spcBef>
              <a:spcAft>
                <a:spcPct val="0"/>
              </a:spcAft>
            </a:pPr>
            <a:r>
              <a:rPr lang="en-US" altLang="en-US" sz="2400">
                <a:solidFill>
                  <a:prstClr val="black"/>
                </a:solidFill>
              </a:rPr>
              <a:t> became evident to all who would accept Christ</a:t>
            </a:r>
          </a:p>
          <a:p>
            <a:pPr eaLnBrk="1" fontAlgn="base" hangingPunct="1">
              <a:spcBef>
                <a:spcPct val="0"/>
              </a:spcBef>
              <a:spcAft>
                <a:spcPct val="0"/>
              </a:spcAft>
            </a:pPr>
            <a:endParaRPr lang="en-US" altLang="en-US" sz="2400">
              <a:solidFill>
                <a:prstClr val="black"/>
              </a:solidFill>
            </a:endParaRPr>
          </a:p>
          <a:p>
            <a:pPr eaLnBrk="1" fontAlgn="base" hangingPunct="1">
              <a:spcBef>
                <a:spcPct val="0"/>
              </a:spcBef>
              <a:spcAft>
                <a:spcPct val="0"/>
              </a:spcAft>
            </a:pPr>
            <a:endParaRPr lang="en-US" altLang="en-US" sz="2400">
              <a:solidFill>
                <a:prstClr val="black"/>
              </a:solidFill>
            </a:endParaRPr>
          </a:p>
          <a:p>
            <a:pPr eaLnBrk="1" fontAlgn="base" hangingPunct="1">
              <a:spcBef>
                <a:spcPct val="0"/>
              </a:spcBef>
              <a:spcAft>
                <a:spcPct val="0"/>
              </a:spcAft>
              <a:buFont typeface="Arial" panose="020B0604020202020204" pitchFamily="34" charset="0"/>
              <a:buChar char="•"/>
            </a:pPr>
            <a:r>
              <a:rPr lang="en-US" altLang="en-US" sz="2400">
                <a:solidFill>
                  <a:prstClr val="black"/>
                </a:solidFill>
              </a:rPr>
              <a:t>Mankind </a:t>
            </a:r>
            <a:r>
              <a:rPr lang="en-US" altLang="en-US" sz="2400" u="sng">
                <a:solidFill>
                  <a:prstClr val="black"/>
                </a:solidFill>
              </a:rPr>
              <a:t>won</a:t>
            </a:r>
            <a:r>
              <a:rPr lang="en-US" altLang="en-US" sz="2400">
                <a:solidFill>
                  <a:prstClr val="black"/>
                </a:solidFill>
              </a:rPr>
              <a:t>- sin and death had been defeated</a:t>
            </a:r>
          </a:p>
          <a:p>
            <a:pPr eaLnBrk="1" fontAlgn="base" hangingPunct="1">
              <a:spcBef>
                <a:spcPct val="0"/>
              </a:spcBef>
              <a:spcAft>
                <a:spcPct val="0"/>
              </a:spcAft>
              <a:buFont typeface="Arial" panose="020B0604020202020204" pitchFamily="34" charset="0"/>
              <a:buChar char="•"/>
            </a:pPr>
            <a:endParaRPr lang="en-US" altLang="en-US" sz="2400">
              <a:solidFill>
                <a:prstClr val="black"/>
              </a:solidFill>
            </a:endParaRPr>
          </a:p>
          <a:p>
            <a:pPr eaLnBrk="1" fontAlgn="base" hangingPunct="1">
              <a:spcBef>
                <a:spcPct val="0"/>
              </a:spcBef>
              <a:spcAft>
                <a:spcPct val="0"/>
              </a:spcAft>
              <a:buFont typeface="Arial" panose="020B0604020202020204" pitchFamily="34" charset="0"/>
              <a:buChar char="•"/>
            </a:pPr>
            <a:r>
              <a:rPr lang="en-US" altLang="en-US" sz="2400">
                <a:solidFill>
                  <a:prstClr val="black"/>
                </a:solidFill>
              </a:rPr>
              <a:t>God </a:t>
            </a:r>
            <a:r>
              <a:rPr lang="en-US" altLang="en-US" sz="2400" u="sng">
                <a:solidFill>
                  <a:prstClr val="black"/>
                </a:solidFill>
              </a:rPr>
              <a:t>won</a:t>
            </a:r>
            <a:r>
              <a:rPr lang="en-US" altLang="en-US" sz="2400">
                <a:solidFill>
                  <a:prstClr val="black"/>
                </a:solidFill>
              </a:rPr>
              <a:t>- He was willing to sacrifice himself to show man</a:t>
            </a:r>
          </a:p>
          <a:p>
            <a:pPr eaLnBrk="1" fontAlgn="base" hangingPunct="1">
              <a:spcBef>
                <a:spcPct val="0"/>
              </a:spcBef>
              <a:spcAft>
                <a:spcPct val="0"/>
              </a:spcAft>
            </a:pPr>
            <a:r>
              <a:rPr lang="en-US" altLang="en-US" sz="2400">
                <a:solidFill>
                  <a:prstClr val="black"/>
                </a:solidFill>
              </a:rPr>
              <a:t>the extent of His love. It was a victory because He proved</a:t>
            </a:r>
          </a:p>
          <a:p>
            <a:pPr eaLnBrk="1" fontAlgn="base" hangingPunct="1">
              <a:spcBef>
                <a:spcPct val="0"/>
              </a:spcBef>
              <a:spcAft>
                <a:spcPct val="0"/>
              </a:spcAft>
            </a:pPr>
            <a:r>
              <a:rPr lang="en-US" altLang="en-US" sz="2400">
                <a:solidFill>
                  <a:prstClr val="black"/>
                </a:solidFill>
              </a:rPr>
              <a:t>His word was true</a:t>
            </a:r>
          </a:p>
          <a:p>
            <a:pPr eaLnBrk="1" fontAlgn="base" hangingPunct="1">
              <a:spcBef>
                <a:spcPct val="0"/>
              </a:spcBef>
              <a:spcAft>
                <a:spcPct val="0"/>
              </a:spcAft>
            </a:pPr>
            <a:endParaRPr lang="en-US" altLang="en-US" sz="2400">
              <a:solidFill>
                <a:prstClr val="black"/>
              </a:solidFill>
            </a:endParaRPr>
          </a:p>
          <a:p>
            <a:pPr eaLnBrk="1" fontAlgn="base" hangingPunct="1">
              <a:spcBef>
                <a:spcPct val="0"/>
              </a:spcBef>
              <a:spcAft>
                <a:spcPct val="0"/>
              </a:spcAft>
            </a:pPr>
            <a:endParaRPr lang="en-US" altLang="en-US" sz="2000">
              <a:solidFill>
                <a:prstClr val="black"/>
              </a:solidFill>
            </a:endParaRPr>
          </a:p>
          <a:p>
            <a:pPr eaLnBrk="1" fontAlgn="base" hangingPunct="1">
              <a:spcBef>
                <a:spcPct val="0"/>
              </a:spcBef>
              <a:spcAft>
                <a:spcPct val="0"/>
              </a:spcAft>
            </a:pPr>
            <a:endParaRPr lang="en-US" altLang="en-US" sz="2000">
              <a:solidFill>
                <a:prstClr val="black"/>
              </a:solidFill>
            </a:endParaRPr>
          </a:p>
          <a:p>
            <a:pPr eaLnBrk="1" fontAlgn="base" hangingPunct="1">
              <a:spcBef>
                <a:spcPct val="0"/>
              </a:spcBef>
              <a:spcAft>
                <a:spcPct val="0"/>
              </a:spcAft>
              <a:buFont typeface="Arial" panose="020B0604020202020204" pitchFamily="34" charset="0"/>
              <a:buChar char="•"/>
            </a:pPr>
            <a:endParaRPr lang="en-US" altLang="en-US" sz="2000">
              <a:solidFill>
                <a:prstClr val="black"/>
              </a:solidFill>
            </a:endParaRPr>
          </a:p>
          <a:p>
            <a:pPr eaLnBrk="1" fontAlgn="base" hangingPunct="1">
              <a:spcBef>
                <a:spcPct val="0"/>
              </a:spcBef>
              <a:spcAft>
                <a:spcPct val="0"/>
              </a:spcAft>
              <a:buFont typeface="Arial" panose="020B0604020202020204" pitchFamily="34" charset="0"/>
              <a:buChar char="•"/>
            </a:pPr>
            <a:endParaRPr lang="en-US" altLang="en-US" sz="2000" b="1">
              <a:solidFill>
                <a:prstClr val="black"/>
              </a:solidFill>
            </a:endParaRPr>
          </a:p>
          <a:p>
            <a:pPr eaLnBrk="1" fontAlgn="base" hangingPunct="1">
              <a:spcBef>
                <a:spcPct val="0"/>
              </a:spcBef>
              <a:spcAft>
                <a:spcPct val="0"/>
              </a:spcAft>
              <a:buFont typeface="Arial" panose="020B0604020202020204" pitchFamily="34" charset="0"/>
              <a:buChar char="•"/>
            </a:pPr>
            <a:endParaRPr lang="en-US" altLang="en-US" sz="2000" b="1">
              <a:solidFill>
                <a:prstClr val="black"/>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
            <a:extLst>
              <a:ext uri="{FF2B5EF4-FFF2-40B4-BE49-F238E27FC236}">
                <a16:creationId xmlns:a16="http://schemas.microsoft.com/office/drawing/2014/main" id="{F9A3B88D-EBB5-E4FB-113B-5FB8E71EBC46}"/>
              </a:ext>
            </a:extLst>
          </p:cNvPr>
          <p:cNvSpPr>
            <a:spLocks noChangeArrowheads="1"/>
          </p:cNvSpPr>
          <p:nvPr/>
        </p:nvSpPr>
        <p:spPr bwMode="auto">
          <a:xfrm>
            <a:off x="2057400" y="1066801"/>
            <a:ext cx="83058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3200">
                <a:solidFill>
                  <a:prstClr val="black"/>
                </a:solidFill>
              </a:rPr>
              <a:t>Both the Old and New Testaments contain an incredible number of names for the Messiah.  These range from Scepter, King of Kings, Lord Jesus Christ, Rose of Sharon, Risen Prophet, and Savior, to name but a few.  In fact, He was described by well over two hundred fifty names or titles in the Bible.  The following table below provides just a snapshot of these names/titles.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2B949C9-CD57-7571-1C5C-09B377737FCA}"/>
              </a:ext>
            </a:extLst>
          </p:cNvPr>
          <p:cNvGraphicFramePr>
            <a:graphicFrameLocks noGrp="1"/>
          </p:cNvGraphicFramePr>
          <p:nvPr/>
        </p:nvGraphicFramePr>
        <p:xfrm>
          <a:off x="1752600" y="152400"/>
          <a:ext cx="8763000" cy="6553199"/>
        </p:xfrm>
        <a:graphic>
          <a:graphicData uri="http://schemas.openxmlformats.org/drawingml/2006/table">
            <a:tbl>
              <a:tblPr/>
              <a:tblGrid>
                <a:gridCol w="2138172">
                  <a:extLst>
                    <a:ext uri="{9D8B030D-6E8A-4147-A177-3AD203B41FA5}">
                      <a16:colId xmlns:a16="http://schemas.microsoft.com/office/drawing/2014/main" val="20000"/>
                    </a:ext>
                  </a:extLst>
                </a:gridCol>
                <a:gridCol w="2891791">
                  <a:extLst>
                    <a:ext uri="{9D8B030D-6E8A-4147-A177-3AD203B41FA5}">
                      <a16:colId xmlns:a16="http://schemas.microsoft.com/office/drawing/2014/main" val="20001"/>
                    </a:ext>
                  </a:extLst>
                </a:gridCol>
                <a:gridCol w="3733037">
                  <a:extLst>
                    <a:ext uri="{9D8B030D-6E8A-4147-A177-3AD203B41FA5}">
                      <a16:colId xmlns:a16="http://schemas.microsoft.com/office/drawing/2014/main" val="20002"/>
                    </a:ext>
                  </a:extLst>
                </a:gridCol>
              </a:tblGrid>
              <a:tr h="819149">
                <a:tc>
                  <a:txBody>
                    <a:bodyPr/>
                    <a:lstStyle/>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Example</a:t>
                      </a:r>
                      <a:endParaRPr lang="en-US" sz="1800" dirty="0">
                        <a:solidFill>
                          <a:schemeClr val="bg1"/>
                        </a:solidFill>
                        <a:latin typeface="Calibri"/>
                        <a:ea typeface="Calibri"/>
                        <a:cs typeface="Times New Roman"/>
                      </a:endParaRPr>
                    </a:p>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reference</a:t>
                      </a:r>
                      <a:endParaRPr lang="en-US" sz="1800" dirty="0">
                        <a:solidFill>
                          <a:schemeClr val="bg1"/>
                        </a:solidFill>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Name/title/depiction</a:t>
                      </a:r>
                      <a:endParaRPr lang="en-US" sz="1800" dirty="0">
                        <a:solidFill>
                          <a:schemeClr val="bg1"/>
                        </a:solidFill>
                        <a:latin typeface="Calibri"/>
                        <a:ea typeface="Calibri"/>
                        <a:cs typeface="Times New Roman"/>
                      </a:endParaRPr>
                    </a:p>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of the Messiah</a:t>
                      </a:r>
                      <a:endParaRPr lang="en-US" sz="1800" dirty="0">
                        <a:solidFill>
                          <a:schemeClr val="bg1"/>
                        </a:solidFill>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Primary focus of</a:t>
                      </a:r>
                      <a:endParaRPr lang="en-US" sz="1800" dirty="0">
                        <a:solidFill>
                          <a:schemeClr val="bg1"/>
                        </a:solidFill>
                        <a:latin typeface="Calibri"/>
                        <a:ea typeface="Calibri"/>
                        <a:cs typeface="Times New Roman"/>
                      </a:endParaRPr>
                    </a:p>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 this New Testament book</a:t>
                      </a:r>
                      <a:endParaRPr lang="en-US" sz="1800" dirty="0">
                        <a:solidFill>
                          <a:schemeClr val="bg1"/>
                        </a:solidFill>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Matthew 12:8</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Lord of the Sabbath</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Jesus is the Messiah </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Mark  1:1</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Christ</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God’s Servant</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Luke 2:25</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Consolation of Israel</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sinless man</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John 9:5</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Light of the World</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God’s only Son</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Acts 11:17</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Lord Jesus Christ</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power of the Holy Spirit</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Romans 3:25</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Our Propitiation</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Jesus is Savior to the Jew and Gentile</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1 Corinthians 15:45</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Last Adam</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Jesus overcomes Adam’s failures</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2 Corinthians 11:7</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Image of God</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Christ’s influence on the church</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Galatians 3:13</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Redeemer</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Christ’s actions freed man from death</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Ephesians 5:23</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Head of the Church</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Jesus reigns over His church</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Philippians 3:20</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Savior</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expectations for Christ’s disciples</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Colossians 1:27</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Hope of Glory</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power of Christ</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1 Thessalonians 1:1</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Christ Jesus</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coming rapture</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409575">
                <a:tc>
                  <a:txBody>
                    <a:bodyPr/>
                    <a:lstStyle/>
                    <a:p>
                      <a:pPr marL="0" marR="0" algn="l">
                        <a:lnSpc>
                          <a:spcPct val="115000"/>
                        </a:lnSpc>
                        <a:spcBef>
                          <a:spcPts val="0"/>
                        </a:spcBef>
                        <a:spcAft>
                          <a:spcPts val="0"/>
                        </a:spcAft>
                      </a:pPr>
                      <a:r>
                        <a:rPr lang="en-US" sz="1800" b="1">
                          <a:latin typeface="Times New Roman"/>
                          <a:ea typeface="Calibri"/>
                          <a:cs typeface="Times New Roman"/>
                        </a:rPr>
                        <a:t>2 Thessalonians 1:1</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Lord</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dirty="0">
                          <a:latin typeface="Times New Roman"/>
                          <a:ea typeface="Calibri"/>
                          <a:cs typeface="Times New Roman"/>
                        </a:rPr>
                        <a:t>Christ’s second return</a:t>
                      </a:r>
                      <a:endParaRPr lang="en-US" sz="1800" dirty="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218178" name="Rectangle 1">
            <a:extLst>
              <a:ext uri="{FF2B5EF4-FFF2-40B4-BE49-F238E27FC236}">
                <a16:creationId xmlns:a16="http://schemas.microsoft.com/office/drawing/2014/main" id="{F0A3BD2D-B529-5731-A761-65862718B9D3}"/>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a:solidFill>
                <a:prstClr val="black"/>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96A5A47-D335-C098-4C0B-75D5FCF0A6E8}"/>
              </a:ext>
            </a:extLst>
          </p:cNvPr>
          <p:cNvGraphicFramePr>
            <a:graphicFrameLocks noGrp="1"/>
          </p:cNvGraphicFramePr>
          <p:nvPr/>
        </p:nvGraphicFramePr>
        <p:xfrm>
          <a:off x="1676400" y="1143000"/>
          <a:ext cx="8991600" cy="5714995"/>
        </p:xfrm>
        <a:graphic>
          <a:graphicData uri="http://schemas.openxmlformats.org/drawingml/2006/table">
            <a:tbl>
              <a:tblPr/>
              <a:tblGrid>
                <a:gridCol w="2193949">
                  <a:extLst>
                    <a:ext uri="{9D8B030D-6E8A-4147-A177-3AD203B41FA5}">
                      <a16:colId xmlns:a16="http://schemas.microsoft.com/office/drawing/2014/main" val="20000"/>
                    </a:ext>
                  </a:extLst>
                </a:gridCol>
                <a:gridCol w="2967229">
                  <a:extLst>
                    <a:ext uri="{9D8B030D-6E8A-4147-A177-3AD203B41FA5}">
                      <a16:colId xmlns:a16="http://schemas.microsoft.com/office/drawing/2014/main" val="20001"/>
                    </a:ext>
                  </a:extLst>
                </a:gridCol>
                <a:gridCol w="3830422">
                  <a:extLst>
                    <a:ext uri="{9D8B030D-6E8A-4147-A177-3AD203B41FA5}">
                      <a16:colId xmlns:a16="http://schemas.microsoft.com/office/drawing/2014/main" val="20002"/>
                    </a:ext>
                  </a:extLst>
                </a:gridCol>
              </a:tblGrid>
              <a:tr h="439615">
                <a:tc>
                  <a:txBody>
                    <a:bodyPr/>
                    <a:lstStyle/>
                    <a:p>
                      <a:pPr marL="0" marR="0" algn="l">
                        <a:lnSpc>
                          <a:spcPct val="115000"/>
                        </a:lnSpc>
                        <a:spcBef>
                          <a:spcPts val="0"/>
                        </a:spcBef>
                        <a:spcAft>
                          <a:spcPts val="0"/>
                        </a:spcAft>
                      </a:pPr>
                      <a:r>
                        <a:rPr lang="en-US" sz="1800" b="1" dirty="0">
                          <a:latin typeface="Times New Roman"/>
                          <a:ea typeface="Calibri"/>
                          <a:cs typeface="Times New Roman"/>
                        </a:rPr>
                        <a:t>1 Timothy 2:6</a:t>
                      </a:r>
                      <a:endParaRPr lang="en-US" sz="1800" dirty="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Ransom</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order in the church</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39615">
                <a:tc>
                  <a:txBody>
                    <a:bodyPr/>
                    <a:lstStyle/>
                    <a:p>
                      <a:pPr marL="0" marR="0" algn="l">
                        <a:lnSpc>
                          <a:spcPct val="115000"/>
                        </a:lnSpc>
                        <a:spcBef>
                          <a:spcPts val="0"/>
                        </a:spcBef>
                        <a:spcAft>
                          <a:spcPts val="0"/>
                        </a:spcAft>
                      </a:pPr>
                      <a:r>
                        <a:rPr lang="en-US" sz="1800" b="1" dirty="0">
                          <a:latin typeface="Times New Roman"/>
                          <a:ea typeface="Calibri"/>
                          <a:cs typeface="Times New Roman"/>
                        </a:rPr>
                        <a:t>2 Timothy 4:8</a:t>
                      </a:r>
                      <a:endParaRPr lang="en-US" sz="1800" dirty="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Righteous Judge</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authority of God</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Titus 1:1</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Justifier</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discipleship results in good works</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Philemon 1:3</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Lord Jesus</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call to service</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Hebrews 2:17</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Eternal Priest</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Christ is the fulfillment to the Jews</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James 2:1</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Lord of Glory</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daily living through Christ</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1 Peter 2:4</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Living Stone</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Christian discipline</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2 Peter 1:19</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Day Star</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need to know God truly</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1 John 2:1</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Advocate</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fellowship with God</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2 John 1:3</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the Son</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discerning false teaching</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3 John 1:3</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Truth</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warning against division in the church</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39615">
                <a:tc>
                  <a:txBody>
                    <a:bodyPr/>
                    <a:lstStyle/>
                    <a:p>
                      <a:pPr marL="0" marR="0" algn="l">
                        <a:lnSpc>
                          <a:spcPct val="115000"/>
                        </a:lnSpc>
                        <a:spcBef>
                          <a:spcPts val="0"/>
                        </a:spcBef>
                        <a:spcAft>
                          <a:spcPts val="0"/>
                        </a:spcAft>
                      </a:pPr>
                      <a:r>
                        <a:rPr lang="en-US" sz="1800" b="1">
                          <a:latin typeface="Times New Roman"/>
                          <a:ea typeface="Calibri"/>
                          <a:cs typeface="Times New Roman"/>
                        </a:rPr>
                        <a:t>Jude 1:25</a:t>
                      </a:r>
                      <a:endParaRPr lang="en-US" sz="180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Wise God</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do not be led astray</a:t>
                      </a:r>
                      <a:endParaRPr lang="en-US" sz="180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39615">
                <a:tc>
                  <a:txBody>
                    <a:bodyPr/>
                    <a:lstStyle/>
                    <a:p>
                      <a:pPr marL="0" marR="0" algn="l">
                        <a:lnSpc>
                          <a:spcPct val="115000"/>
                        </a:lnSpc>
                        <a:spcBef>
                          <a:spcPts val="0"/>
                        </a:spcBef>
                        <a:spcAft>
                          <a:spcPts val="0"/>
                        </a:spcAft>
                      </a:pPr>
                      <a:r>
                        <a:rPr lang="en-US" sz="1800" b="1" dirty="0">
                          <a:latin typeface="Times New Roman"/>
                          <a:ea typeface="Calibri"/>
                          <a:cs typeface="Times New Roman"/>
                        </a:rPr>
                        <a:t>Revelation 5:12</a:t>
                      </a:r>
                      <a:endParaRPr lang="en-US" sz="1800" dirty="0">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Times New Roman"/>
                          <a:ea typeface="Calibri"/>
                          <a:cs typeface="Times New Roman"/>
                        </a:rPr>
                        <a:t>Lamb of God</a:t>
                      </a:r>
                      <a:endParaRPr lang="en-US" sz="1800">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dirty="0">
                          <a:latin typeface="Times New Roman"/>
                          <a:ea typeface="Calibri"/>
                          <a:cs typeface="Times New Roman"/>
                        </a:rPr>
                        <a:t>the King is coming</a:t>
                      </a:r>
                      <a:endParaRPr lang="en-US" sz="1800" dirty="0">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graphicFrame>
        <p:nvGraphicFramePr>
          <p:cNvPr id="3" name="Table 2">
            <a:extLst>
              <a:ext uri="{FF2B5EF4-FFF2-40B4-BE49-F238E27FC236}">
                <a16:creationId xmlns:a16="http://schemas.microsoft.com/office/drawing/2014/main" id="{780C0479-E8FA-7292-9D50-CA6CBC2234DB}"/>
              </a:ext>
            </a:extLst>
          </p:cNvPr>
          <p:cNvGraphicFramePr>
            <a:graphicFrameLocks noGrp="1"/>
          </p:cNvGraphicFramePr>
          <p:nvPr/>
        </p:nvGraphicFramePr>
        <p:xfrm>
          <a:off x="1752600" y="304800"/>
          <a:ext cx="8763000" cy="819150"/>
        </p:xfrm>
        <a:graphic>
          <a:graphicData uri="http://schemas.openxmlformats.org/drawingml/2006/table">
            <a:tbl>
              <a:tblPr/>
              <a:tblGrid>
                <a:gridCol w="2138172">
                  <a:extLst>
                    <a:ext uri="{9D8B030D-6E8A-4147-A177-3AD203B41FA5}">
                      <a16:colId xmlns:a16="http://schemas.microsoft.com/office/drawing/2014/main" val="20000"/>
                    </a:ext>
                  </a:extLst>
                </a:gridCol>
                <a:gridCol w="2891791">
                  <a:extLst>
                    <a:ext uri="{9D8B030D-6E8A-4147-A177-3AD203B41FA5}">
                      <a16:colId xmlns:a16="http://schemas.microsoft.com/office/drawing/2014/main" val="20001"/>
                    </a:ext>
                  </a:extLst>
                </a:gridCol>
                <a:gridCol w="3733037">
                  <a:extLst>
                    <a:ext uri="{9D8B030D-6E8A-4147-A177-3AD203B41FA5}">
                      <a16:colId xmlns:a16="http://schemas.microsoft.com/office/drawing/2014/main" val="20002"/>
                    </a:ext>
                  </a:extLst>
                </a:gridCol>
              </a:tblGrid>
              <a:tr h="819150">
                <a:tc>
                  <a:txBody>
                    <a:bodyPr/>
                    <a:lstStyle/>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Example</a:t>
                      </a:r>
                      <a:endParaRPr lang="en-US" sz="1800" dirty="0">
                        <a:solidFill>
                          <a:schemeClr val="bg1"/>
                        </a:solidFill>
                        <a:latin typeface="Calibri"/>
                        <a:ea typeface="Calibri"/>
                        <a:cs typeface="Times New Roman"/>
                      </a:endParaRPr>
                    </a:p>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reference</a:t>
                      </a:r>
                      <a:endParaRPr lang="en-US" sz="1800" dirty="0">
                        <a:solidFill>
                          <a:schemeClr val="bg1"/>
                        </a:solidFill>
                        <a:latin typeface="Calibri"/>
                        <a:ea typeface="Calibri"/>
                        <a:cs typeface="Times New Roman"/>
                      </a:endParaRPr>
                    </a:p>
                  </a:txBody>
                  <a:tcPr marL="49851" marR="4985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Name/title/depiction</a:t>
                      </a:r>
                      <a:endParaRPr lang="en-US" sz="1800" dirty="0">
                        <a:solidFill>
                          <a:schemeClr val="bg1"/>
                        </a:solidFill>
                        <a:latin typeface="Calibri"/>
                        <a:ea typeface="Calibri"/>
                        <a:cs typeface="Times New Roman"/>
                      </a:endParaRPr>
                    </a:p>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of the Messiah</a:t>
                      </a:r>
                      <a:endParaRPr lang="en-US" sz="1800" dirty="0">
                        <a:solidFill>
                          <a:schemeClr val="bg1"/>
                        </a:solidFill>
                        <a:latin typeface="Calibri"/>
                        <a:ea typeface="Calibri"/>
                        <a:cs typeface="Times New Roman"/>
                      </a:endParaRPr>
                    </a:p>
                  </a:txBody>
                  <a:tcPr marL="49851" marR="4985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Primary focus of</a:t>
                      </a:r>
                      <a:endParaRPr lang="en-US" sz="1800" dirty="0">
                        <a:solidFill>
                          <a:schemeClr val="bg1"/>
                        </a:solidFill>
                        <a:latin typeface="Calibri"/>
                        <a:ea typeface="Calibri"/>
                        <a:cs typeface="Times New Roman"/>
                      </a:endParaRPr>
                    </a:p>
                    <a:p>
                      <a:pPr marL="0" marR="0" algn="l">
                        <a:lnSpc>
                          <a:spcPct val="115000"/>
                        </a:lnSpc>
                        <a:spcBef>
                          <a:spcPts val="0"/>
                        </a:spcBef>
                        <a:spcAft>
                          <a:spcPts val="0"/>
                        </a:spcAft>
                      </a:pPr>
                      <a:r>
                        <a:rPr lang="en-US" sz="1800" b="1" dirty="0">
                          <a:solidFill>
                            <a:schemeClr val="bg1"/>
                          </a:solidFill>
                          <a:latin typeface="Times New Roman"/>
                          <a:ea typeface="Calibri"/>
                          <a:cs typeface="Times New Roman"/>
                        </a:rPr>
                        <a:t> this New Testament book</a:t>
                      </a:r>
                      <a:endParaRPr lang="en-US" sz="1800" dirty="0">
                        <a:solidFill>
                          <a:schemeClr val="bg1"/>
                        </a:solidFill>
                        <a:latin typeface="Calibri"/>
                        <a:ea typeface="Calibri"/>
                        <a:cs typeface="Times New Roman"/>
                      </a:endParaRPr>
                    </a:p>
                  </a:txBody>
                  <a:tcPr marL="49851" marR="4985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1">
            <a:extLst>
              <a:ext uri="{FF2B5EF4-FFF2-40B4-BE49-F238E27FC236}">
                <a16:creationId xmlns:a16="http://schemas.microsoft.com/office/drawing/2014/main" id="{21A7CD38-8EF1-FF79-2B2C-632E2A935114}"/>
              </a:ext>
            </a:extLst>
          </p:cNvPr>
          <p:cNvSpPr>
            <a:spLocks noChangeArrowheads="1"/>
          </p:cNvSpPr>
          <p:nvPr/>
        </p:nvSpPr>
        <p:spPr bwMode="auto">
          <a:xfrm>
            <a:off x="1981200" y="1679575"/>
            <a:ext cx="86868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Char char="•"/>
            </a:pPr>
            <a:r>
              <a:rPr lang="en-US" altLang="en-US" sz="2800">
                <a:solidFill>
                  <a:prstClr val="black"/>
                </a:solidFill>
                <a:latin typeface="Times New Roman" panose="02020603050405020304" pitchFamily="18" charset="0"/>
              </a:rPr>
              <a:t>His three years of ministry,</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the Passover week in Jerusalem,</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His fulfillment of prophetic Scripture,</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the role of His disciples concerning His death,</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the role of the people concerning His death,</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the role of the temple officials concerning His death,</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the role of the Romans concerning His death,</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His crucifixion and death, </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His miraculous resurrection, and</a:t>
            </a:r>
            <a:endParaRPr lang="en-US" altLang="en-US" sz="2400">
              <a:solidFill>
                <a:prstClr val="black"/>
              </a:solidFill>
            </a:endParaRPr>
          </a:p>
          <a:p>
            <a:pPr fontAlgn="base">
              <a:spcBef>
                <a:spcPct val="0"/>
              </a:spcBef>
              <a:spcAft>
                <a:spcPct val="0"/>
              </a:spcAft>
              <a:buFontTx/>
              <a:buChar char="•"/>
            </a:pPr>
            <a:r>
              <a:rPr lang="en-US" altLang="en-US" sz="2800">
                <a:solidFill>
                  <a:prstClr val="black"/>
                </a:solidFill>
                <a:latin typeface="Times New Roman" panose="02020603050405020304" pitchFamily="18" charset="0"/>
              </a:rPr>
              <a:t>the winners and losers in this event.</a:t>
            </a:r>
            <a:endParaRPr lang="en-US" altLang="en-US" sz="4000">
              <a:solidFill>
                <a:prstClr val="black"/>
              </a:solidFill>
            </a:endParaRPr>
          </a:p>
        </p:txBody>
      </p:sp>
      <p:sp>
        <p:nvSpPr>
          <p:cNvPr id="220163" name="TextBox 2">
            <a:extLst>
              <a:ext uri="{FF2B5EF4-FFF2-40B4-BE49-F238E27FC236}">
                <a16:creationId xmlns:a16="http://schemas.microsoft.com/office/drawing/2014/main" id="{34FC262B-EFC0-77AC-4AAA-35729E22D1FC}"/>
              </a:ext>
            </a:extLst>
          </p:cNvPr>
          <p:cNvSpPr txBox="1">
            <a:spLocks noChangeArrowheads="1"/>
          </p:cNvSpPr>
          <p:nvPr/>
        </p:nvSpPr>
        <p:spPr bwMode="auto">
          <a:xfrm>
            <a:off x="1676400" y="381001"/>
            <a:ext cx="8064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400">
                <a:solidFill>
                  <a:prstClr val="black"/>
                </a:solidFill>
                <a:latin typeface="Times New Roman" panose="02020603050405020304" pitchFamily="18" charset="0"/>
                <a:cs typeface="Times New Roman" panose="02020603050405020304" pitchFamily="18" charset="0"/>
              </a:rPr>
              <a:t>We’ll focus upon these main attributes of Christ’s time on earth:</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AE13A876-8D17-4864-F763-6DF73BE7D6AD}"/>
              </a:ext>
            </a:extLst>
          </p:cNvPr>
          <p:cNvSpPr>
            <a:spLocks noChangeArrowheads="1"/>
          </p:cNvSpPr>
          <p:nvPr/>
        </p:nvSpPr>
        <p:spPr bwMode="auto">
          <a:xfrm>
            <a:off x="1524000" y="41275"/>
            <a:ext cx="91440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a:solidFill>
                  <a:prstClr val="black"/>
                </a:solidFill>
              </a:rPr>
              <a:t>Most scholars believe that the Messiah was approximately thirty-three years old when He died.  </a:t>
            </a:r>
          </a:p>
          <a:p>
            <a:pPr eaLnBrk="1" fontAlgn="base" hangingPunct="1">
              <a:spcBef>
                <a:spcPct val="0"/>
              </a:spcBef>
              <a:spcAft>
                <a:spcPct val="0"/>
              </a:spcAft>
            </a:pPr>
            <a:endParaRPr lang="en-US" altLang="en-US">
              <a:solidFill>
                <a:prstClr val="black"/>
              </a:solidFill>
            </a:endParaRPr>
          </a:p>
          <a:p>
            <a:pPr eaLnBrk="1" fontAlgn="base" hangingPunct="1">
              <a:spcBef>
                <a:spcPct val="0"/>
              </a:spcBef>
              <a:spcAft>
                <a:spcPct val="0"/>
              </a:spcAft>
              <a:buFont typeface="Arial" panose="020B0604020202020204" pitchFamily="34" charset="0"/>
              <a:buChar char="•"/>
            </a:pPr>
            <a:r>
              <a:rPr lang="en-US" altLang="en-US">
                <a:solidFill>
                  <a:prstClr val="black"/>
                </a:solidFill>
              </a:rPr>
              <a:t>“</a:t>
            </a:r>
            <a:r>
              <a:rPr lang="en-US" altLang="en-US" i="1">
                <a:solidFill>
                  <a:prstClr val="black"/>
                </a:solidFill>
              </a:rPr>
              <a:t>Now Jesus himself was about thirty years old when he began his ministry” (Luke 3:23 NIV</a:t>
            </a:r>
            <a:r>
              <a:rPr lang="en-US" altLang="en-US">
                <a:solidFill>
                  <a:prstClr val="black"/>
                </a:solidFill>
              </a:rPr>
              <a:t>), and we know that it ran approximately three and a half years in total.  </a:t>
            </a:r>
          </a:p>
          <a:p>
            <a:pPr eaLnBrk="1" fontAlgn="base" hangingPunct="1">
              <a:spcBef>
                <a:spcPct val="0"/>
              </a:spcBef>
              <a:spcAft>
                <a:spcPct val="0"/>
              </a:spcAft>
              <a:buFont typeface="Arial" panose="020B0604020202020204" pitchFamily="34" charset="0"/>
              <a:buChar char="•"/>
            </a:pPr>
            <a:endParaRPr lang="en-US" altLang="en-US">
              <a:solidFill>
                <a:prstClr val="black"/>
              </a:solidFill>
            </a:endParaRPr>
          </a:p>
          <a:p>
            <a:pPr eaLnBrk="1" fontAlgn="base" hangingPunct="1">
              <a:spcBef>
                <a:spcPct val="0"/>
              </a:spcBef>
              <a:spcAft>
                <a:spcPct val="0"/>
              </a:spcAft>
              <a:buFont typeface="Arial" panose="020B0604020202020204" pitchFamily="34" charset="0"/>
              <a:buChar char="•"/>
            </a:pPr>
            <a:r>
              <a:rPr lang="en-US" altLang="en-US">
                <a:solidFill>
                  <a:prstClr val="black"/>
                </a:solidFill>
              </a:rPr>
              <a:t> We read, “</a:t>
            </a:r>
            <a:r>
              <a:rPr lang="en-US" altLang="en-US" i="1">
                <a:solidFill>
                  <a:prstClr val="black"/>
                </a:solidFill>
              </a:rPr>
              <a:t>In the fifteenth year of the reign of Tiberius Caesar—when Pontius Pilate was governor of Judea, Herod tetrarch of Galilee, his brother Philip tetrarch of Iturea and Traconitis” (Luke 3:1 NIV</a:t>
            </a:r>
            <a:r>
              <a:rPr lang="en-US" altLang="en-US">
                <a:solidFill>
                  <a:prstClr val="black"/>
                </a:solidFill>
              </a:rPr>
              <a:t>).   History records that Pontius Pilate reigned from 26-36 AD, further fixing the general time frame of the Messiah’s death. </a:t>
            </a:r>
          </a:p>
          <a:p>
            <a:pPr eaLnBrk="1" fontAlgn="base" hangingPunct="1">
              <a:spcBef>
                <a:spcPct val="0"/>
              </a:spcBef>
              <a:spcAft>
                <a:spcPct val="0"/>
              </a:spcAft>
              <a:buFont typeface="Arial" panose="020B0604020202020204" pitchFamily="34" charset="0"/>
              <a:buChar char="•"/>
            </a:pPr>
            <a:endParaRPr lang="en-US" altLang="en-US">
              <a:solidFill>
                <a:prstClr val="black"/>
              </a:solidFill>
            </a:endParaRPr>
          </a:p>
          <a:p>
            <a:pPr eaLnBrk="1" fontAlgn="base" hangingPunct="1">
              <a:spcBef>
                <a:spcPct val="0"/>
              </a:spcBef>
              <a:spcAft>
                <a:spcPct val="0"/>
              </a:spcAft>
              <a:buFont typeface="Arial" panose="020B0604020202020204" pitchFamily="34" charset="0"/>
              <a:buChar char="•"/>
            </a:pPr>
            <a:r>
              <a:rPr lang="en-US" altLang="en-US">
                <a:solidFill>
                  <a:prstClr val="black"/>
                </a:solidFill>
              </a:rPr>
              <a:t>What is more certain, however, is that His earthly ministry ended on a Friday afternoon around 3:00 PM.  </a:t>
            </a:r>
            <a:r>
              <a:rPr lang="en-US" altLang="en-US" i="1">
                <a:solidFill>
                  <a:prstClr val="black"/>
                </a:solidFill>
              </a:rPr>
              <a:t>“It was about twelve o'clock when the sun stopped shining and darkness covered the whole country until three o'clock; and the curtain hanging in the Temple was torn in two; Jesus cried out in a loud voice, ‘Father! In your hands I place my spirit!’ He said this and died” (Luke 23:44; 23- 46 GNB</a:t>
            </a:r>
            <a:r>
              <a:rPr lang="en-US" altLang="en-US">
                <a:solidFill>
                  <a:prstClr val="black"/>
                </a:solidFill>
              </a:rPr>
              <a:t>). </a:t>
            </a:r>
          </a:p>
          <a:p>
            <a:pPr eaLnBrk="1" fontAlgn="base" hangingPunct="1">
              <a:spcBef>
                <a:spcPct val="0"/>
              </a:spcBef>
              <a:spcAft>
                <a:spcPct val="0"/>
              </a:spcAft>
              <a:buFont typeface="Arial" panose="020B0604020202020204" pitchFamily="34" charset="0"/>
              <a:buChar char="•"/>
            </a:pPr>
            <a:endParaRPr lang="en-US" altLang="en-US">
              <a:solidFill>
                <a:prstClr val="black"/>
              </a:solidFill>
            </a:endParaRPr>
          </a:p>
          <a:p>
            <a:pPr eaLnBrk="1" fontAlgn="base" hangingPunct="1">
              <a:spcBef>
                <a:spcPct val="0"/>
              </a:spcBef>
              <a:spcAft>
                <a:spcPct val="0"/>
              </a:spcAft>
              <a:buFont typeface="Arial" panose="020B0604020202020204" pitchFamily="34" charset="0"/>
              <a:buChar char="•"/>
            </a:pPr>
            <a:r>
              <a:rPr lang="en-US" altLang="en-US">
                <a:solidFill>
                  <a:prstClr val="black"/>
                </a:solidFill>
              </a:rPr>
              <a:t>  Considering that His death occurred during the observation of the Passover (the month of Nissan, our April), there are suggestions that any number of dates from April 7 through April 30 might be correct. This is because the Passover observance was tied to the cycle of the new moon, and attempts to match up such events have been somewhat problematic due to calendar changes and other factors. </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70E7A64F-1C75-07CE-968B-8F64F83AB9B3}"/>
              </a:ext>
            </a:extLst>
          </p:cNvPr>
          <p:cNvSpPr>
            <a:spLocks noChangeArrowheads="1"/>
          </p:cNvSpPr>
          <p:nvPr/>
        </p:nvSpPr>
        <p:spPr bwMode="auto">
          <a:xfrm>
            <a:off x="2590800" y="1295401"/>
            <a:ext cx="71628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400" i="1">
                <a:solidFill>
                  <a:prstClr val="black"/>
                </a:solidFill>
              </a:rPr>
              <a:t>Matthew records this account of the event, “Then Jesus came from Galilee to the Jordan to be baptized by John.  But John tried to deter him, saying, ‘I need to be baptized by you, and do you come to me?’  Jesus replied, ‘Let it be so now; it is proper for us to do this to fulfill all righteousness.’  Then John consented.  As soon as Jesus was baptized, he went up out of the water. At that moment Heaven was opened, and he saw the Spirit of God descending like a dove and lighting on him.  And a voice from heaven said, ‘This is my Son, whom I love; with him I am well pleased’” (Matthew 3:13-17 NIV). </a:t>
            </a:r>
            <a:endParaRPr lang="en-US" altLang="en-US" sz="2400">
              <a:solidFill>
                <a:prstClr val="black"/>
              </a:solidFill>
            </a:endParaRPr>
          </a:p>
        </p:txBody>
      </p:sp>
      <p:sp>
        <p:nvSpPr>
          <p:cNvPr id="222211" name="TextBox 3">
            <a:extLst>
              <a:ext uri="{FF2B5EF4-FFF2-40B4-BE49-F238E27FC236}">
                <a16:creationId xmlns:a16="http://schemas.microsoft.com/office/drawing/2014/main" id="{32A33891-3AD8-7219-9B62-994FC90BD5C2}"/>
              </a:ext>
            </a:extLst>
          </p:cNvPr>
          <p:cNvSpPr txBox="1">
            <a:spLocks noChangeArrowheads="1"/>
          </p:cNvSpPr>
          <p:nvPr/>
        </p:nvSpPr>
        <p:spPr bwMode="auto">
          <a:xfrm>
            <a:off x="3657600" y="381001"/>
            <a:ext cx="4622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en-US" altLang="en-US" sz="2800">
                <a:solidFill>
                  <a:prstClr val="black"/>
                </a:solidFill>
              </a:rPr>
              <a:t>He was anointed for service</a:t>
            </a:r>
          </a:p>
        </p:txBody>
      </p:sp>
    </p:spTree>
  </p:cSld>
  <p:clrMapOvr>
    <a:masterClrMapping/>
  </p:clrMapOvr>
  <p:transition/>
</p:sld>
</file>

<file path=ppt/theme/theme1.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5864</Words>
  <Application>Microsoft Office PowerPoint</Application>
  <PresentationFormat>Widescreen</PresentationFormat>
  <Paragraphs>585</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chllc3712n1@outlook.com</dc:creator>
  <cp:lastModifiedBy>chllc3712n1@outlook.com</cp:lastModifiedBy>
  <cp:revision>2</cp:revision>
  <dcterms:created xsi:type="dcterms:W3CDTF">2025-03-29T14:29:52Z</dcterms:created>
  <dcterms:modified xsi:type="dcterms:W3CDTF">2025-03-29T14:35:08Z</dcterms:modified>
</cp:coreProperties>
</file>